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8" r:id="rId2"/>
    <p:sldId id="423" r:id="rId3"/>
    <p:sldId id="424" r:id="rId4"/>
    <p:sldId id="363" r:id="rId5"/>
    <p:sldId id="288" r:id="rId6"/>
    <p:sldId id="394" r:id="rId7"/>
    <p:sldId id="397" r:id="rId8"/>
    <p:sldId id="398" r:id="rId9"/>
    <p:sldId id="400" r:id="rId10"/>
    <p:sldId id="425" r:id="rId11"/>
    <p:sldId id="402" r:id="rId12"/>
    <p:sldId id="404" r:id="rId13"/>
    <p:sldId id="443" r:id="rId14"/>
    <p:sldId id="405" r:id="rId15"/>
    <p:sldId id="406" r:id="rId16"/>
    <p:sldId id="408" r:id="rId17"/>
    <p:sldId id="426" r:id="rId18"/>
    <p:sldId id="445" r:id="rId19"/>
    <p:sldId id="446" r:id="rId20"/>
    <p:sldId id="447" r:id="rId21"/>
    <p:sldId id="448" r:id="rId22"/>
    <p:sldId id="449" r:id="rId23"/>
    <p:sldId id="428" r:id="rId24"/>
    <p:sldId id="433" r:id="rId25"/>
    <p:sldId id="434" r:id="rId26"/>
    <p:sldId id="435" r:id="rId27"/>
    <p:sldId id="414" r:id="rId28"/>
    <p:sldId id="409" r:id="rId29"/>
    <p:sldId id="410" r:id="rId30"/>
    <p:sldId id="415" r:id="rId31"/>
    <p:sldId id="422" r:id="rId32"/>
    <p:sldId id="417" r:id="rId33"/>
    <p:sldId id="418" r:id="rId34"/>
    <p:sldId id="427" r:id="rId35"/>
    <p:sldId id="438" r:id="rId36"/>
  </p:sldIdLst>
  <p:sldSz cx="12192000" cy="6858000"/>
  <p:notesSz cx="6808788" cy="99409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1698"/>
    <a:srgbClr val="F0F3F8"/>
    <a:srgbClr val="200F9F"/>
    <a:srgbClr val="6860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8" autoAdjust="0"/>
    <p:restoredTop sz="90000" autoAdjust="0"/>
  </p:normalViewPr>
  <p:slideViewPr>
    <p:cSldViewPr snapToGrid="0">
      <p:cViewPr varScale="1">
        <p:scale>
          <a:sx n="103" d="100"/>
          <a:sy n="103"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manualLayout>
          <c:layoutTarget val="inner"/>
          <c:xMode val="edge"/>
          <c:yMode val="edge"/>
          <c:x val="0.16041026544995099"/>
          <c:y val="0.27000268128001204"/>
          <c:w val="0.70339940425230718"/>
          <c:h val="0.67418553641115331"/>
        </c:manualLayout>
      </c:layout>
      <c:pie3DChart>
        <c:varyColors val="1"/>
        <c:ser>
          <c:idx val="0"/>
          <c:order val="0"/>
          <c:explosion val="124"/>
          <c:dPt>
            <c:idx val="0"/>
            <c:bubble3D val="0"/>
            <c:explosion val="0"/>
            <c:extLst>
              <c:ext xmlns:c16="http://schemas.microsoft.com/office/drawing/2014/chart" uri="{C3380CC4-5D6E-409C-BE32-E72D297353CC}">
                <c16:uniqueId val="{00000001-106C-4B5E-A8AC-EB4CA0C14AC2}"/>
              </c:ext>
            </c:extLst>
          </c:dPt>
          <c:dLbls>
            <c:dLbl>
              <c:idx val="0"/>
              <c:layout>
                <c:manualLayout>
                  <c:x val="3.1211434465239687E-2"/>
                  <c:y val="2.9901728090818189E-2"/>
                </c:manualLayout>
              </c:layout>
              <c:tx>
                <c:rich>
                  <a:bodyPr/>
                  <a:lstStyle/>
                  <a:p>
                    <a:r>
                      <a:rPr lang="en-US" sz="1800" dirty="0" err="1"/>
                      <a:t>Enerji</a:t>
                    </a:r>
                    <a:r>
                      <a:rPr lang="en-US" sz="1800" dirty="0"/>
                      <a:t> 367,6</a:t>
                    </a:r>
                    <a:r>
                      <a:rPr lang="en-US" sz="1800" baseline="0" dirty="0"/>
                      <a:t> Mt (%70,2)</a:t>
                    </a:r>
                    <a:endParaRPr lang="en-US" sz="1800" dirty="0"/>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6C-4B5E-A8AC-EB4CA0C14AC2}"/>
                </c:ext>
              </c:extLst>
            </c:dLbl>
            <c:dLbl>
              <c:idx val="1"/>
              <c:layout>
                <c:manualLayout>
                  <c:x val="-6.9838899281461225E-2"/>
                  <c:y val="5.236704468734233E-2"/>
                </c:manualLayout>
              </c:layout>
              <c:tx>
                <c:rich>
                  <a:bodyPr/>
                  <a:lstStyle/>
                  <a:p>
                    <a:r>
                      <a:rPr lang="en-US" sz="1800" dirty="0" err="1"/>
                      <a:t>Atık</a:t>
                    </a:r>
                    <a:r>
                      <a:rPr lang="en-US" sz="1800" dirty="0"/>
                      <a:t>    16,4</a:t>
                    </a:r>
                    <a:r>
                      <a:rPr lang="en-US" sz="1800" baseline="0" dirty="0"/>
                      <a:t> Mt</a:t>
                    </a:r>
                    <a:r>
                      <a:rPr lang="en-US" sz="1800" dirty="0"/>
                      <a:t> (%3,1)</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6C-4B5E-A8AC-EB4CA0C14AC2}"/>
                </c:ext>
              </c:extLst>
            </c:dLbl>
            <c:dLbl>
              <c:idx val="2"/>
              <c:layout>
                <c:manualLayout>
                  <c:x val="-1.380919538154924E-2"/>
                  <c:y val="-6.9149817567086783E-2"/>
                </c:manualLayout>
              </c:layout>
              <c:tx>
                <c:rich>
                  <a:bodyPr/>
                  <a:lstStyle/>
                  <a:p>
                    <a:r>
                      <a:rPr lang="en-US" sz="1800" dirty="0" err="1">
                        <a:latin typeface="+mj-lt"/>
                        <a:cs typeface="Arial" panose="020B0604020202020204" pitchFamily="34" charset="0"/>
                      </a:rPr>
                      <a:t>Tarım</a:t>
                    </a:r>
                    <a:r>
                      <a:rPr lang="en-US" sz="1800" dirty="0">
                        <a:latin typeface="+mj-lt"/>
                        <a:cs typeface="Arial" panose="020B0604020202020204" pitchFamily="34" charset="0"/>
                      </a:rPr>
                      <a:t> 73,2 Mt</a:t>
                    </a:r>
                  </a:p>
                  <a:p>
                    <a:r>
                      <a:rPr lang="en-US" sz="1800" dirty="0">
                        <a:latin typeface="+mj-lt"/>
                        <a:cs typeface="Arial" panose="020B0604020202020204" pitchFamily="34" charset="0"/>
                      </a:rPr>
                      <a:t>(%14)</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29320767841715761"/>
                      <c:h val="0.38515859348961229"/>
                    </c:manualLayout>
                  </c15:layout>
                </c:ext>
                <c:ext xmlns:c16="http://schemas.microsoft.com/office/drawing/2014/chart" uri="{C3380CC4-5D6E-409C-BE32-E72D297353CC}">
                  <c16:uniqueId val="{00000003-106C-4B5E-A8AC-EB4CA0C14AC2}"/>
                </c:ext>
              </c:extLst>
            </c:dLbl>
            <c:dLbl>
              <c:idx val="3"/>
              <c:layout>
                <c:manualLayout>
                  <c:x val="0.35084552734988106"/>
                  <c:y val="-2.2292517480801233E-2"/>
                </c:manualLayout>
              </c:layout>
              <c:tx>
                <c:rich>
                  <a:bodyPr/>
                  <a:lstStyle/>
                  <a:p>
                    <a:r>
                      <a:rPr lang="fi-FI" sz="1800" dirty="0"/>
                      <a:t>Sanayi Prosesleri 66,8</a:t>
                    </a:r>
                    <a:r>
                      <a:rPr lang="fi-FI" sz="1800" baseline="0" dirty="0"/>
                      <a:t> Mt </a:t>
                    </a:r>
                  </a:p>
                  <a:p>
                    <a:r>
                      <a:rPr lang="fi-FI" sz="1800" baseline="0" dirty="0"/>
                      <a:t>(% 12,7)</a:t>
                    </a:r>
                    <a:r>
                      <a:rPr lang="fi-FI" sz="1800" dirty="0"/>
                      <a:t> </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44366740720917536"/>
                      <c:h val="0.28015175320351748"/>
                    </c:manualLayout>
                  </c15:layout>
                </c:ext>
                <c:ext xmlns:c16="http://schemas.microsoft.com/office/drawing/2014/chart" uri="{C3380CC4-5D6E-409C-BE32-E72D297353CC}">
                  <c16:uniqueId val="{00000004-106C-4B5E-A8AC-EB4CA0C14AC2}"/>
                </c:ext>
              </c:extLst>
            </c:dLbl>
            <c:spPr>
              <a:noFill/>
              <a:ln>
                <a:noFill/>
              </a:ln>
              <a:effectLst/>
            </c:spPr>
            <c:txPr>
              <a:bodyPr/>
              <a:lstStyle/>
              <a:p>
                <a:pPr>
                  <a:defRPr sz="2000"/>
                </a:pPr>
                <a:endParaRPr lang="tr-TR"/>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Sayfa1!$A$1:$A$4</c:f>
              <c:strCache>
                <c:ptCount val="4"/>
                <c:pt idx="0">
                  <c:v>Enerji</c:v>
                </c:pt>
                <c:pt idx="1">
                  <c:v>Atık</c:v>
                </c:pt>
                <c:pt idx="2">
                  <c:v>Sanayi Prosesleri</c:v>
                </c:pt>
                <c:pt idx="3">
                  <c:v>Tarım</c:v>
                </c:pt>
              </c:strCache>
            </c:strRef>
          </c:cat>
          <c:val>
            <c:numRef>
              <c:f>Sayfa1!$B$1:$B$4</c:f>
              <c:numCache>
                <c:formatCode>General</c:formatCode>
                <c:ptCount val="4"/>
                <c:pt idx="0">
                  <c:v>278.3</c:v>
                </c:pt>
                <c:pt idx="1">
                  <c:v>33.9</c:v>
                </c:pt>
                <c:pt idx="2">
                  <c:v>31.7</c:v>
                </c:pt>
                <c:pt idx="3">
                  <c:v>25.7</c:v>
                </c:pt>
              </c:numCache>
            </c:numRef>
          </c:val>
          <c:extLst>
            <c:ext xmlns:c16="http://schemas.microsoft.com/office/drawing/2014/chart" uri="{C3380CC4-5D6E-409C-BE32-E72D297353CC}">
              <c16:uniqueId val="{00000005-106C-4B5E-A8AC-EB4CA0C14AC2}"/>
            </c:ext>
          </c:extLst>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chemeClr val="accent1"/>
              </a:solidFill>
              <a:ln w="18955">
                <a:solidFill>
                  <a:schemeClr val="lt1"/>
                </a:solidFill>
              </a:ln>
              <a:effectLst/>
            </c:spPr>
            <c:extLst>
              <c:ext xmlns:c16="http://schemas.microsoft.com/office/drawing/2014/chart" uri="{C3380CC4-5D6E-409C-BE32-E72D297353CC}">
                <c16:uniqueId val="{00000001-AB05-427B-B03B-618582FDD17B}"/>
              </c:ext>
            </c:extLst>
          </c:dPt>
          <c:dPt>
            <c:idx val="1"/>
            <c:bubble3D val="0"/>
            <c:spPr>
              <a:solidFill>
                <a:srgbClr val="7030A0"/>
              </a:solidFill>
              <a:ln w="18955">
                <a:solidFill>
                  <a:schemeClr val="lt1"/>
                </a:solidFill>
              </a:ln>
              <a:effectLst/>
            </c:spPr>
            <c:extLst>
              <c:ext xmlns:c16="http://schemas.microsoft.com/office/drawing/2014/chart" uri="{C3380CC4-5D6E-409C-BE32-E72D297353CC}">
                <c16:uniqueId val="{00000003-AB05-427B-B03B-618582FDD17B}"/>
              </c:ext>
            </c:extLst>
          </c:dPt>
          <c:dPt>
            <c:idx val="2"/>
            <c:bubble3D val="0"/>
            <c:spPr>
              <a:solidFill>
                <a:srgbClr val="FFFF00"/>
              </a:solidFill>
              <a:ln w="18955">
                <a:solidFill>
                  <a:schemeClr val="lt1"/>
                </a:solidFill>
              </a:ln>
              <a:effectLst/>
            </c:spPr>
            <c:extLst>
              <c:ext xmlns:c16="http://schemas.microsoft.com/office/drawing/2014/chart" uri="{C3380CC4-5D6E-409C-BE32-E72D297353CC}">
                <c16:uniqueId val="{00000005-AB05-427B-B03B-618582FDD17B}"/>
              </c:ext>
            </c:extLst>
          </c:dPt>
          <c:dPt>
            <c:idx val="3"/>
            <c:bubble3D val="0"/>
            <c:spPr>
              <a:solidFill>
                <a:srgbClr val="E7E6E6">
                  <a:lumMod val="10000"/>
                </a:srgbClr>
              </a:solidFill>
              <a:ln w="18955">
                <a:solidFill>
                  <a:schemeClr val="lt1"/>
                </a:solidFill>
              </a:ln>
              <a:effectLst/>
            </c:spPr>
            <c:extLst>
              <c:ext xmlns:c16="http://schemas.microsoft.com/office/drawing/2014/chart" uri="{C3380CC4-5D6E-409C-BE32-E72D297353CC}">
                <c16:uniqueId val="{00000007-AB05-427B-B03B-618582FDD17B}"/>
              </c:ext>
            </c:extLst>
          </c:dPt>
          <c:dPt>
            <c:idx val="4"/>
            <c:bubble3D val="0"/>
            <c:spPr>
              <a:solidFill>
                <a:srgbClr val="E7E6E6">
                  <a:lumMod val="75000"/>
                </a:srgbClr>
              </a:solidFill>
              <a:ln w="18955">
                <a:solidFill>
                  <a:schemeClr val="lt1"/>
                </a:solidFill>
              </a:ln>
              <a:effectLst/>
            </c:spPr>
            <c:extLst>
              <c:ext xmlns:c16="http://schemas.microsoft.com/office/drawing/2014/chart" uri="{C3380CC4-5D6E-409C-BE32-E72D297353CC}">
                <c16:uniqueId val="{00000009-AB05-427B-B03B-618582FDD17B}"/>
              </c:ext>
            </c:extLst>
          </c:dPt>
          <c:dLbls>
            <c:dLbl>
              <c:idx val="0"/>
              <c:layout>
                <c:manualLayout>
                  <c:x val="-4.7915187137295714E-2"/>
                  <c:y val="-0.25239676003993555"/>
                </c:manualLayout>
              </c:layout>
              <c:tx>
                <c:rich>
                  <a:bodyPr rot="0" spcFirstLastPara="1" vertOverflow="ellipsis" vert="horz" wrap="square" lIns="38100" tIns="19050" rIns="38100" bIns="19050" anchor="ctr" anchorCtr="1">
                    <a:noAutofit/>
                  </a:bodyPr>
                  <a:lstStyle/>
                  <a:p>
                    <a:pPr>
                      <a:defRPr sz="892" b="0" i="0" u="none" strike="noStrike" kern="1200" baseline="0">
                        <a:solidFill>
                          <a:schemeClr val="tx1">
                            <a:lumMod val="75000"/>
                            <a:lumOff val="25000"/>
                          </a:schemeClr>
                        </a:solidFill>
                        <a:latin typeface="+mn-lt"/>
                        <a:ea typeface="+mn-ea"/>
                        <a:cs typeface="+mn-cs"/>
                      </a:defRPr>
                    </a:pPr>
                    <a:r>
                      <a:rPr lang="en-US" sz="1094" b="1" dirty="0"/>
                      <a:t>Enerji</a:t>
                    </a:r>
                    <a:r>
                      <a:rPr lang="en-US" sz="1094" b="1" baseline="0" dirty="0"/>
                      <a:t> Üretimi</a:t>
                    </a:r>
                  </a:p>
                  <a:p>
                    <a:pPr>
                      <a:defRPr sz="892" b="0" i="0" u="none" strike="noStrike" kern="1200" baseline="0">
                        <a:solidFill>
                          <a:schemeClr val="tx1">
                            <a:lumMod val="75000"/>
                            <a:lumOff val="25000"/>
                          </a:schemeClr>
                        </a:solidFill>
                        <a:latin typeface="+mn-lt"/>
                        <a:ea typeface="+mn-ea"/>
                        <a:cs typeface="+mn-cs"/>
                      </a:defRPr>
                    </a:pPr>
                    <a:r>
                      <a:rPr lang="en-US" sz="1094" b="1" baseline="0" dirty="0"/>
                      <a:t>% 40,8</a:t>
                    </a:r>
                    <a:endParaRPr lang="en-US" sz="1100" b="1" dirty="0"/>
                  </a:p>
                </c:rich>
              </c:tx>
              <c:spPr>
                <a:noFill/>
                <a:ln w="25336">
                  <a:noFill/>
                </a:ln>
              </c:spPr>
              <c:dLblPos val="bestFi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0384741845294472"/>
                      <c:h val="0.15231376983027384"/>
                    </c:manualLayout>
                  </c15:layout>
                </c:ext>
                <c:ext xmlns:c16="http://schemas.microsoft.com/office/drawing/2014/chart" uri="{C3380CC4-5D6E-409C-BE32-E72D297353CC}">
                  <c16:uniqueId val="{00000001-AB05-427B-B03B-618582FDD17B}"/>
                </c:ext>
              </c:extLst>
            </c:dLbl>
            <c:dLbl>
              <c:idx val="1"/>
              <c:layout>
                <c:manualLayout>
                  <c:x val="3.6608251152064168E-2"/>
                  <c:y val="-1.3924531822428801E-7"/>
                </c:manualLayout>
              </c:layout>
              <c:tx>
                <c:rich>
                  <a:bodyPr/>
                  <a:lstStyle/>
                  <a:p>
                    <a:r>
                      <a:rPr lang="en-US" sz="1094" b="1" dirty="0">
                        <a:solidFill>
                          <a:schemeClr val="tx1"/>
                        </a:solidFill>
                      </a:rPr>
                      <a:t>İmalat Sanayi </a:t>
                    </a:r>
                    <a:r>
                      <a:rPr lang="en-US" sz="1094" b="1" baseline="0" dirty="0">
                        <a:solidFill>
                          <a:schemeClr val="tx1"/>
                        </a:solidFill>
                      </a:rPr>
                      <a:t> % 15</a:t>
                    </a:r>
                    <a:endParaRPr lang="en-US" sz="1100" b="1" dirty="0">
                      <a:solidFill>
                        <a:schemeClr val="tx1"/>
                      </a:solidFill>
                    </a:endParaRPr>
                  </a:p>
                </c:rich>
              </c:tx>
              <c:dLblPos val="bestFit"/>
              <c:showLegendKey val="0"/>
              <c:showVal val="0"/>
              <c:showCatName val="0"/>
              <c:showSerName val="0"/>
              <c:showPercent val="0"/>
              <c:showBubbleSize val="0"/>
              <c:extLst>
                <c:ext xmlns:c15="http://schemas.microsoft.com/office/drawing/2012/chart" uri="{CE6537A1-D6FC-4f65-9D91-7224C49458BB}">
                  <c15:layout>
                    <c:manualLayout>
                      <c:w val="0.49121005088975289"/>
                      <c:h val="0.15231376983027384"/>
                    </c:manualLayout>
                  </c15:layout>
                </c:ext>
                <c:ext xmlns:c16="http://schemas.microsoft.com/office/drawing/2014/chart" uri="{C3380CC4-5D6E-409C-BE32-E72D297353CC}">
                  <c16:uniqueId val="{00000003-AB05-427B-B03B-618582FDD17B}"/>
                </c:ext>
              </c:extLst>
            </c:dLbl>
            <c:dLbl>
              <c:idx val="2"/>
              <c:layout>
                <c:manualLayout>
                  <c:x val="-3.3606489963182815E-2"/>
                  <c:y val="6.8304774587546191E-2"/>
                </c:manualLayout>
              </c:layout>
              <c:tx>
                <c:rich>
                  <a:bodyPr/>
                  <a:lstStyle/>
                  <a:p>
                    <a:r>
                      <a:rPr lang="en-US" sz="1094" b="1" dirty="0"/>
                      <a:t>Ulaştırma</a:t>
                    </a:r>
                    <a:r>
                      <a:rPr lang="en-US" sz="1094" b="1" baseline="0" dirty="0"/>
                      <a:t> % 22,6</a:t>
                    </a:r>
                    <a:endParaRPr lang="en-US" sz="1100" b="1" dirty="0"/>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05-427B-B03B-618582FDD17B}"/>
                </c:ext>
              </c:extLst>
            </c:dLbl>
            <c:dLbl>
              <c:idx val="3"/>
              <c:layout>
                <c:manualLayout>
                  <c:x val="-1.2707496734449228E-2"/>
                  <c:y val="3.9679213188723694E-2"/>
                </c:manualLayout>
              </c:layout>
              <c:tx>
                <c:rich>
                  <a:bodyPr/>
                  <a:lstStyle/>
                  <a:p>
                    <a:r>
                      <a:rPr lang="en-US" sz="1094" b="1" baseline="0" dirty="0"/>
                      <a:t>Kaçak </a:t>
                    </a:r>
                    <a:r>
                      <a:rPr lang="en-US" sz="1094" b="1" baseline="0" dirty="0" err="1"/>
                      <a:t>Emisyonlar</a:t>
                    </a:r>
                    <a:r>
                      <a:rPr lang="en-US" sz="1094" b="1" baseline="0" dirty="0"/>
                      <a:t> %2,6</a:t>
                    </a:r>
                    <a:endParaRPr lang="en-US" sz="1100" b="1" dirty="0"/>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05-427B-B03B-618582FDD17B}"/>
                </c:ext>
              </c:extLst>
            </c:dLbl>
            <c:dLbl>
              <c:idx val="4"/>
              <c:layout>
                <c:manualLayout>
                  <c:x val="2.5251077786067506E-2"/>
                  <c:y val="-6.461844367767948E-2"/>
                </c:manualLayout>
              </c:layout>
              <c:tx>
                <c:rich>
                  <a:bodyPr/>
                  <a:lstStyle/>
                  <a:p>
                    <a:r>
                      <a:rPr lang="en-US" sz="1094" b="1" dirty="0"/>
                      <a:t>Diğer %19</a:t>
                    </a:r>
                    <a:endParaRPr lang="en-US" sz="1100" b="1" dirty="0"/>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05-427B-B03B-618582FDD17B}"/>
                </c:ext>
              </c:extLst>
            </c:dLbl>
            <c:spPr>
              <a:noFill/>
              <a:ln w="25336">
                <a:noFill/>
              </a:ln>
            </c:spPr>
            <c:txPr>
              <a:bodyPr rot="0" spcFirstLastPara="1" vertOverflow="ellipsis" vert="horz" wrap="square" lIns="38100" tIns="19050" rIns="38100" bIns="19050" anchor="ctr" anchorCtr="1">
                <a:spAutoFit/>
              </a:bodyPr>
              <a:lstStyle/>
              <a:p>
                <a:pPr>
                  <a:defRPr sz="896" b="0" i="0" u="none" strike="noStrike" kern="1200" baseline="0">
                    <a:solidFill>
                      <a:schemeClr val="tx1">
                        <a:lumMod val="75000"/>
                        <a:lumOff val="25000"/>
                      </a:schemeClr>
                    </a:solidFill>
                    <a:latin typeface="+mn-lt"/>
                    <a:ea typeface="+mn-ea"/>
                    <a:cs typeface="+mn-cs"/>
                  </a:defRPr>
                </a:pPr>
                <a:endParaRPr lang="tr-TR"/>
              </a:p>
            </c:txPr>
            <c:dLblPos val="bestFit"/>
            <c:showLegendKey val="0"/>
            <c:showVal val="1"/>
            <c:showCatName val="0"/>
            <c:showSerName val="0"/>
            <c:showPercent val="0"/>
            <c:showBubbleSize val="0"/>
            <c:showLeaderLines val="1"/>
            <c:leaderLines>
              <c:spPr>
                <a:ln w="9477"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Sayfa2!$B$7:$B$11</c:f>
              <c:strCache>
                <c:ptCount val="5"/>
                <c:pt idx="0">
                  <c:v>1.A.1 Energy Industries</c:v>
                </c:pt>
                <c:pt idx="1">
                  <c:v>1.A.2 Manufacturing Industries and Construction</c:v>
                </c:pt>
                <c:pt idx="2">
                  <c:v>1.A.3 Transport</c:v>
                </c:pt>
                <c:pt idx="3">
                  <c:v>Kömür Madenlerinden Kaynaklanan Kaçak Emisyonlar</c:v>
                </c:pt>
                <c:pt idx="4">
                  <c:v>1.A.4 Other Sectors</c:v>
                </c:pt>
              </c:strCache>
            </c:strRef>
          </c:cat>
          <c:val>
            <c:numRef>
              <c:f>Sayfa2!$C$7:$C$11</c:f>
              <c:numCache>
                <c:formatCode>#.##000</c:formatCode>
                <c:ptCount val="5"/>
                <c:pt idx="0">
                  <c:v>119.588403729636</c:v>
                </c:pt>
                <c:pt idx="1">
                  <c:v>56.295904301173998</c:v>
                </c:pt>
                <c:pt idx="2">
                  <c:v>61.5628379213763</c:v>
                </c:pt>
                <c:pt idx="3">
                  <c:v>2.27</c:v>
                </c:pt>
                <c:pt idx="4">
                  <c:v>68.829558448430006</c:v>
                </c:pt>
              </c:numCache>
            </c:numRef>
          </c:val>
          <c:extLst>
            <c:ext xmlns:c16="http://schemas.microsoft.com/office/drawing/2014/chart" uri="{C3380CC4-5D6E-409C-BE32-E72D297353CC}">
              <c16:uniqueId val="{0000000A-AB05-427B-B03B-618582FDD17B}"/>
            </c:ext>
          </c:extLst>
        </c:ser>
        <c:ser>
          <c:idx val="1"/>
          <c:order val="1"/>
          <c:dPt>
            <c:idx val="0"/>
            <c:bubble3D val="0"/>
            <c:spPr>
              <a:solidFill>
                <a:schemeClr val="accent1"/>
              </a:solidFill>
              <a:ln w="18955">
                <a:solidFill>
                  <a:schemeClr val="lt1"/>
                </a:solidFill>
              </a:ln>
              <a:effectLst/>
            </c:spPr>
            <c:extLst>
              <c:ext xmlns:c16="http://schemas.microsoft.com/office/drawing/2014/chart" uri="{C3380CC4-5D6E-409C-BE32-E72D297353CC}">
                <c16:uniqueId val="{0000000C-AB05-427B-B03B-618582FDD17B}"/>
              </c:ext>
            </c:extLst>
          </c:dPt>
          <c:dPt>
            <c:idx val="1"/>
            <c:bubble3D val="0"/>
            <c:spPr>
              <a:solidFill>
                <a:schemeClr val="accent2"/>
              </a:solidFill>
              <a:ln w="18955">
                <a:solidFill>
                  <a:schemeClr val="lt1"/>
                </a:solidFill>
              </a:ln>
              <a:effectLst/>
            </c:spPr>
            <c:extLst>
              <c:ext xmlns:c16="http://schemas.microsoft.com/office/drawing/2014/chart" uri="{C3380CC4-5D6E-409C-BE32-E72D297353CC}">
                <c16:uniqueId val="{0000000E-AB05-427B-B03B-618582FDD17B}"/>
              </c:ext>
            </c:extLst>
          </c:dPt>
          <c:dPt>
            <c:idx val="2"/>
            <c:bubble3D val="0"/>
            <c:spPr>
              <a:solidFill>
                <a:schemeClr val="accent3"/>
              </a:solidFill>
              <a:ln w="18955">
                <a:solidFill>
                  <a:schemeClr val="lt1"/>
                </a:solidFill>
              </a:ln>
              <a:effectLst/>
            </c:spPr>
            <c:extLst>
              <c:ext xmlns:c16="http://schemas.microsoft.com/office/drawing/2014/chart" uri="{C3380CC4-5D6E-409C-BE32-E72D297353CC}">
                <c16:uniqueId val="{00000010-AB05-427B-B03B-618582FDD17B}"/>
              </c:ext>
            </c:extLst>
          </c:dPt>
          <c:dPt>
            <c:idx val="3"/>
            <c:bubble3D val="0"/>
            <c:spPr>
              <a:solidFill>
                <a:schemeClr val="accent4"/>
              </a:solidFill>
              <a:ln w="18955">
                <a:solidFill>
                  <a:schemeClr val="lt1"/>
                </a:solidFill>
              </a:ln>
              <a:effectLst/>
            </c:spPr>
            <c:extLst>
              <c:ext xmlns:c16="http://schemas.microsoft.com/office/drawing/2014/chart" uri="{C3380CC4-5D6E-409C-BE32-E72D297353CC}">
                <c16:uniqueId val="{00000012-AB05-427B-B03B-618582FDD17B}"/>
              </c:ext>
            </c:extLst>
          </c:dPt>
          <c:dPt>
            <c:idx val="4"/>
            <c:bubble3D val="0"/>
            <c:spPr>
              <a:solidFill>
                <a:schemeClr val="accent5"/>
              </a:solidFill>
              <a:ln w="18955">
                <a:solidFill>
                  <a:schemeClr val="lt1"/>
                </a:solidFill>
              </a:ln>
              <a:effectLst/>
            </c:spPr>
            <c:extLst>
              <c:ext xmlns:c16="http://schemas.microsoft.com/office/drawing/2014/chart" uri="{C3380CC4-5D6E-409C-BE32-E72D297353CC}">
                <c16:uniqueId val="{00000014-AB05-427B-B03B-618582FDD17B}"/>
              </c:ext>
            </c:extLst>
          </c:dPt>
          <c:cat>
            <c:strRef>
              <c:f>Sayfa2!$B$7:$B$11</c:f>
              <c:strCache>
                <c:ptCount val="5"/>
                <c:pt idx="0">
                  <c:v>1.A.1 Energy Industries</c:v>
                </c:pt>
                <c:pt idx="1">
                  <c:v>1.A.2 Manufacturing Industries and Construction</c:v>
                </c:pt>
                <c:pt idx="2">
                  <c:v>1.A.3 Transport</c:v>
                </c:pt>
                <c:pt idx="3">
                  <c:v>Kömür Madenlerinden Kaynaklanan Kaçak Emisyonlar</c:v>
                </c:pt>
                <c:pt idx="4">
                  <c:v>1.A.4 Other Sectors</c:v>
                </c:pt>
              </c:strCache>
            </c:strRef>
          </c:cat>
          <c:val>
            <c:numRef>
              <c:f>Sayfa2!$D$7:$D$11</c:f>
              <c:numCache>
                <c:formatCode>#,#00%</c:formatCode>
                <c:ptCount val="5"/>
                <c:pt idx="0">
                  <c:v>0.38758606727609929</c:v>
                </c:pt>
                <c:pt idx="1">
                  <c:v>0.18245504974857721</c:v>
                </c:pt>
                <c:pt idx="2">
                  <c:v>0.19952518384848233</c:v>
                </c:pt>
                <c:pt idx="3">
                  <c:v>7.3570709640529411E-3</c:v>
                </c:pt>
                <c:pt idx="4">
                  <c:v>0.2230766281627882</c:v>
                </c:pt>
              </c:numCache>
            </c:numRef>
          </c:val>
          <c:extLst>
            <c:ext xmlns:c16="http://schemas.microsoft.com/office/drawing/2014/chart" uri="{C3380CC4-5D6E-409C-BE32-E72D297353CC}">
              <c16:uniqueId val="{00000015-AB05-427B-B03B-618582FDD17B}"/>
            </c:ext>
          </c:extLst>
        </c:ser>
        <c:dLbls>
          <c:showLegendKey val="0"/>
          <c:showVal val="0"/>
          <c:showCatName val="0"/>
          <c:showSerName val="0"/>
          <c:showPercent val="0"/>
          <c:showBubbleSize val="0"/>
          <c:showLeaderLines val="1"/>
        </c:dLbls>
        <c:firstSliceAng val="0"/>
      </c:pieChart>
      <c:spPr>
        <a:noFill/>
        <a:ln w="25399">
          <a:noFill/>
        </a:ln>
      </c:spPr>
    </c:plotArea>
    <c:plotVisOnly val="1"/>
    <c:dispBlanksAs val="gap"/>
    <c:showDLblsOverMax val="0"/>
  </c:chart>
  <c:spPr>
    <a:noFill/>
    <a:ln>
      <a:noFill/>
    </a:ln>
  </c:spPr>
  <c:txPr>
    <a:bodyPr/>
    <a:lstStyle/>
    <a:p>
      <a:pPr>
        <a:defRPr/>
      </a:pPr>
      <a:endParaRPr lang="tr-T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tr-TR" b="1" i="0" baseline="0" dirty="0"/>
              <a:t>Gübre</a:t>
            </a:r>
            <a:endParaRPr lang="en-US" b="1" i="0" baseline="0"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bar"/>
        <c:grouping val="clustered"/>
        <c:varyColors val="0"/>
        <c:ser>
          <c:idx val="0"/>
          <c:order val="0"/>
          <c:tx>
            <c:strRef>
              <c:f>Sayfa1!$B$1</c:f>
              <c:strCache>
                <c:ptCount val="1"/>
                <c:pt idx="0">
                  <c:v>AB'nin ithalatındaki % pay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Sayfa1!$A$2:$A$11</c:f>
              <c:strCache>
                <c:ptCount val="10"/>
                <c:pt idx="0">
                  <c:v>Rusya</c:v>
                </c:pt>
                <c:pt idx="1">
                  <c:v>Cezayir</c:v>
                </c:pt>
                <c:pt idx="2">
                  <c:v>Mısır</c:v>
                </c:pt>
                <c:pt idx="3">
                  <c:v>Fas</c:v>
                </c:pt>
                <c:pt idx="4">
                  <c:v>Trinidad veTobago</c:v>
                </c:pt>
                <c:pt idx="5">
                  <c:v>Ukrayna</c:v>
                </c:pt>
                <c:pt idx="6">
                  <c:v>Norveç</c:v>
                </c:pt>
                <c:pt idx="7">
                  <c:v>Belarus</c:v>
                </c:pt>
                <c:pt idx="8">
                  <c:v>Şili</c:v>
                </c:pt>
                <c:pt idx="9">
                  <c:v>Türkiye</c:v>
                </c:pt>
              </c:strCache>
            </c:strRef>
          </c:cat>
          <c:val>
            <c:numRef>
              <c:f>Sayfa1!$B$2:$B$11</c:f>
              <c:numCache>
                <c:formatCode>0%</c:formatCode>
                <c:ptCount val="10"/>
                <c:pt idx="0">
                  <c:v>0.31384990083995001</c:v>
                </c:pt>
                <c:pt idx="1">
                  <c:v>0.144264679459228</c:v>
                </c:pt>
                <c:pt idx="2">
                  <c:v>0.119444713069807</c:v>
                </c:pt>
                <c:pt idx="3">
                  <c:v>9.6239913647917105E-2</c:v>
                </c:pt>
                <c:pt idx="4">
                  <c:v>5.1561375521247899E-2</c:v>
                </c:pt>
                <c:pt idx="5">
                  <c:v>4.7149012829258999E-2</c:v>
                </c:pt>
                <c:pt idx="6">
                  <c:v>3.4684264221332597E-2</c:v>
                </c:pt>
                <c:pt idx="7">
                  <c:v>3.1202509339758901E-2</c:v>
                </c:pt>
                <c:pt idx="8">
                  <c:v>2.60248356597912E-2</c:v>
                </c:pt>
                <c:pt idx="9">
                  <c:v>2.07833486205624E-2</c:v>
                </c:pt>
              </c:numCache>
            </c:numRef>
          </c:val>
          <c:extLst>
            <c:ext xmlns:c16="http://schemas.microsoft.com/office/drawing/2014/chart" uri="{C3380CC4-5D6E-409C-BE32-E72D297353CC}">
              <c16:uniqueId val="{00000000-ED0F-4F0B-9B99-5B40937626A5}"/>
            </c:ext>
          </c:extLst>
        </c:ser>
        <c:dLbls>
          <c:showLegendKey val="0"/>
          <c:showVal val="0"/>
          <c:showCatName val="0"/>
          <c:showSerName val="0"/>
          <c:showPercent val="0"/>
          <c:showBubbleSize val="0"/>
        </c:dLbls>
        <c:gapWidth val="182"/>
        <c:axId val="487510408"/>
        <c:axId val="487510736"/>
      </c:barChart>
      <c:catAx>
        <c:axId val="487510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tr-TR"/>
          </a:p>
        </c:txPr>
        <c:crossAx val="487510736"/>
        <c:crosses val="autoZero"/>
        <c:auto val="1"/>
        <c:lblAlgn val="ctr"/>
        <c:lblOffset val="100"/>
        <c:noMultiLvlLbl val="0"/>
      </c:catAx>
      <c:valAx>
        <c:axId val="4875107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487510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tr-TR" b="1" i="0" baseline="0" dirty="0"/>
              <a:t>Alüminyum</a:t>
            </a:r>
            <a:endParaRPr lang="en-US" b="1" i="0" baseline="0" dirty="0"/>
          </a:p>
        </c:rich>
      </c:tx>
      <c:layout>
        <c:manualLayout>
          <c:xMode val="edge"/>
          <c:yMode val="edge"/>
          <c:x val="0.29189184354590031"/>
          <c:y val="1.5466299805494027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bar"/>
        <c:grouping val="clustered"/>
        <c:varyColors val="0"/>
        <c:ser>
          <c:idx val="0"/>
          <c:order val="0"/>
          <c:tx>
            <c:strRef>
              <c:f>Sayfa1!$B$1</c:f>
              <c:strCache>
                <c:ptCount val="1"/>
                <c:pt idx="0">
                  <c:v>AB'nin ithalatındaki % pay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Sayfa1!$A$2:$A$11</c:f>
              <c:strCache>
                <c:ptCount val="10"/>
                <c:pt idx="0">
                  <c:v>Norveç</c:v>
                </c:pt>
                <c:pt idx="1">
                  <c:v>Rusya</c:v>
                </c:pt>
                <c:pt idx="2">
                  <c:v>Türkiye</c:v>
                </c:pt>
                <c:pt idx="3">
                  <c:v>İzlanda</c:v>
                </c:pt>
                <c:pt idx="4">
                  <c:v>BAE</c:v>
                </c:pt>
                <c:pt idx="5">
                  <c:v>İsviçre</c:v>
                </c:pt>
                <c:pt idx="6">
                  <c:v>Çin</c:v>
                </c:pt>
                <c:pt idx="7">
                  <c:v>Mozambik</c:v>
                </c:pt>
                <c:pt idx="8">
                  <c:v>Bahreyn</c:v>
                </c:pt>
                <c:pt idx="9">
                  <c:v>Kanada</c:v>
                </c:pt>
              </c:strCache>
            </c:strRef>
          </c:cat>
          <c:val>
            <c:numRef>
              <c:f>Sayfa1!$B$2:$B$11</c:f>
              <c:numCache>
                <c:formatCode>0%</c:formatCode>
                <c:ptCount val="10"/>
                <c:pt idx="0">
                  <c:v>0.212723232621776</c:v>
                </c:pt>
                <c:pt idx="1">
                  <c:v>0.11128750081996</c:v>
                </c:pt>
                <c:pt idx="2">
                  <c:v>9.8899448014572997E-2</c:v>
                </c:pt>
                <c:pt idx="3">
                  <c:v>9.70855203092513E-2</c:v>
                </c:pt>
                <c:pt idx="4">
                  <c:v>6.0377982231445602E-2</c:v>
                </c:pt>
                <c:pt idx="5">
                  <c:v>5.9450074702924502E-2</c:v>
                </c:pt>
                <c:pt idx="6">
                  <c:v>4.9028211121057402E-2</c:v>
                </c:pt>
                <c:pt idx="7">
                  <c:v>3.71166486682344E-2</c:v>
                </c:pt>
                <c:pt idx="8">
                  <c:v>3.5639271944699999E-2</c:v>
                </c:pt>
                <c:pt idx="9">
                  <c:v>3.5464587372369301E-2</c:v>
                </c:pt>
              </c:numCache>
            </c:numRef>
          </c:val>
          <c:extLst>
            <c:ext xmlns:c16="http://schemas.microsoft.com/office/drawing/2014/chart" uri="{C3380CC4-5D6E-409C-BE32-E72D297353CC}">
              <c16:uniqueId val="{00000000-7E78-4533-BB6A-61531CA9107F}"/>
            </c:ext>
          </c:extLst>
        </c:ser>
        <c:dLbls>
          <c:showLegendKey val="0"/>
          <c:showVal val="0"/>
          <c:showCatName val="0"/>
          <c:showSerName val="0"/>
          <c:showPercent val="0"/>
          <c:showBubbleSize val="0"/>
        </c:dLbls>
        <c:gapWidth val="182"/>
        <c:axId val="261820208"/>
        <c:axId val="261814632"/>
      </c:barChart>
      <c:catAx>
        <c:axId val="261820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tr-TR"/>
          </a:p>
        </c:txPr>
        <c:crossAx val="261814632"/>
        <c:crosses val="autoZero"/>
        <c:auto val="1"/>
        <c:lblAlgn val="ctr"/>
        <c:lblOffset val="100"/>
        <c:noMultiLvlLbl val="0"/>
      </c:catAx>
      <c:valAx>
        <c:axId val="2618146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61820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tr-TR" b="1" i="0" baseline="0" dirty="0"/>
              <a:t>Demir - Çelik</a:t>
            </a:r>
            <a:endParaRPr lang="en-US" b="1" i="0" baseline="0"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bar"/>
        <c:grouping val="clustered"/>
        <c:varyColors val="0"/>
        <c:ser>
          <c:idx val="0"/>
          <c:order val="0"/>
          <c:tx>
            <c:strRef>
              <c:f>Sayfa1!$B$1</c:f>
              <c:strCache>
                <c:ptCount val="1"/>
                <c:pt idx="0">
                  <c:v>AB'nin ithalatındaki % pay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Sayfa1!$A$2:$A$11</c:f>
              <c:strCache>
                <c:ptCount val="10"/>
                <c:pt idx="0">
                  <c:v>Rusya</c:v>
                </c:pt>
                <c:pt idx="1">
                  <c:v>Türkiye</c:v>
                </c:pt>
                <c:pt idx="2">
                  <c:v>Ukrayna</c:v>
                </c:pt>
                <c:pt idx="3">
                  <c:v>Hindistan</c:v>
                </c:pt>
                <c:pt idx="4">
                  <c:v>Çin</c:v>
                </c:pt>
                <c:pt idx="5">
                  <c:v>Güney Kore</c:v>
                </c:pt>
                <c:pt idx="6">
                  <c:v>Hindistan</c:v>
                </c:pt>
                <c:pt idx="7">
                  <c:v>Tayvan</c:v>
                </c:pt>
                <c:pt idx="8">
                  <c:v>İsviçre</c:v>
                </c:pt>
                <c:pt idx="9">
                  <c:v>Vietnam</c:v>
                </c:pt>
              </c:strCache>
            </c:strRef>
          </c:cat>
          <c:val>
            <c:numRef>
              <c:f>Sayfa1!$B$2:$B$11</c:f>
              <c:numCache>
                <c:formatCode>0%</c:formatCode>
                <c:ptCount val="10"/>
                <c:pt idx="0">
                  <c:v>0.148295922713467</c:v>
                </c:pt>
                <c:pt idx="1">
                  <c:v>0.114485690785174</c:v>
                </c:pt>
                <c:pt idx="2">
                  <c:v>0.103013884051742</c:v>
                </c:pt>
                <c:pt idx="3">
                  <c:v>9.3301352797668102E-2</c:v>
                </c:pt>
                <c:pt idx="4">
                  <c:v>9.1231222485126703E-2</c:v>
                </c:pt>
                <c:pt idx="5">
                  <c:v>5.67829105515388E-2</c:v>
                </c:pt>
                <c:pt idx="6">
                  <c:v>4.8828468362197362E-2</c:v>
                </c:pt>
                <c:pt idx="7">
                  <c:v>3.7593300121479503E-2</c:v>
                </c:pt>
                <c:pt idx="8">
                  <c:v>3.69255689682009E-2</c:v>
                </c:pt>
                <c:pt idx="9">
                  <c:v>3.5260500695881498E-2</c:v>
                </c:pt>
              </c:numCache>
            </c:numRef>
          </c:val>
          <c:extLst>
            <c:ext xmlns:c16="http://schemas.microsoft.com/office/drawing/2014/chart" uri="{C3380CC4-5D6E-409C-BE32-E72D297353CC}">
              <c16:uniqueId val="{00000000-5CA7-4108-A3C2-0022E33F855C}"/>
            </c:ext>
          </c:extLst>
        </c:ser>
        <c:dLbls>
          <c:showLegendKey val="0"/>
          <c:showVal val="0"/>
          <c:showCatName val="0"/>
          <c:showSerName val="0"/>
          <c:showPercent val="0"/>
          <c:showBubbleSize val="0"/>
        </c:dLbls>
        <c:gapWidth val="182"/>
        <c:axId val="480152760"/>
        <c:axId val="480154400"/>
      </c:barChart>
      <c:catAx>
        <c:axId val="480152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tr-TR"/>
          </a:p>
        </c:txPr>
        <c:crossAx val="480154400"/>
        <c:crosses val="autoZero"/>
        <c:auto val="1"/>
        <c:lblAlgn val="ctr"/>
        <c:lblOffset val="100"/>
        <c:noMultiLvlLbl val="0"/>
      </c:catAx>
      <c:valAx>
        <c:axId val="480154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480152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tr-TR" b="1" i="0" baseline="0" dirty="0"/>
              <a:t>Çimento</a:t>
            </a:r>
            <a:endParaRPr lang="en-US" b="1" i="0" baseline="0"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bar"/>
        <c:grouping val="clustered"/>
        <c:varyColors val="0"/>
        <c:ser>
          <c:idx val="0"/>
          <c:order val="0"/>
          <c:tx>
            <c:strRef>
              <c:f>Sayfa1!$B$1</c:f>
              <c:strCache>
                <c:ptCount val="1"/>
                <c:pt idx="0">
                  <c:v>AB'nin ithalatındaki % pay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Sayfa1!$A$2:$A$11</c:f>
              <c:strCache>
                <c:ptCount val="10"/>
                <c:pt idx="0">
                  <c:v>Türkiye</c:v>
                </c:pt>
                <c:pt idx="1">
                  <c:v>Cezayir</c:v>
                </c:pt>
                <c:pt idx="2">
                  <c:v>Ukrayna</c:v>
                </c:pt>
                <c:pt idx="3">
                  <c:v>Belarus</c:v>
                </c:pt>
                <c:pt idx="4">
                  <c:v>Tunus</c:v>
                </c:pt>
                <c:pt idx="5">
                  <c:v>Fas</c:v>
                </c:pt>
                <c:pt idx="6">
                  <c:v>Bosna Hersek</c:v>
                </c:pt>
                <c:pt idx="7">
                  <c:v>Mısır</c:v>
                </c:pt>
                <c:pt idx="8">
                  <c:v>Norveç</c:v>
                </c:pt>
                <c:pt idx="9">
                  <c:v>İsviçre</c:v>
                </c:pt>
              </c:strCache>
            </c:strRef>
          </c:cat>
          <c:val>
            <c:numRef>
              <c:f>Sayfa1!$B$2:$B$11</c:f>
              <c:numCache>
                <c:formatCode>0%</c:formatCode>
                <c:ptCount val="10"/>
                <c:pt idx="0">
                  <c:v>0.44028250328783403</c:v>
                </c:pt>
                <c:pt idx="1">
                  <c:v>0.10396109234081399</c:v>
                </c:pt>
                <c:pt idx="2">
                  <c:v>8.1465991193445303E-2</c:v>
                </c:pt>
                <c:pt idx="3">
                  <c:v>5.8514159267974701E-2</c:v>
                </c:pt>
                <c:pt idx="4">
                  <c:v>3.6157018048035602E-2</c:v>
                </c:pt>
                <c:pt idx="5">
                  <c:v>3.42236516370098E-2</c:v>
                </c:pt>
                <c:pt idx="6">
                  <c:v>3.4043001484930002E-2</c:v>
                </c:pt>
                <c:pt idx="7">
                  <c:v>3.01261683491631E-2</c:v>
                </c:pt>
                <c:pt idx="8">
                  <c:v>2.8427730627229201E-2</c:v>
                </c:pt>
                <c:pt idx="9">
                  <c:v>2.29000983228933E-2</c:v>
                </c:pt>
              </c:numCache>
            </c:numRef>
          </c:val>
          <c:extLst>
            <c:ext xmlns:c16="http://schemas.microsoft.com/office/drawing/2014/chart" uri="{C3380CC4-5D6E-409C-BE32-E72D297353CC}">
              <c16:uniqueId val="{00000000-1194-4DEC-B27E-D7400C106D85}"/>
            </c:ext>
          </c:extLst>
        </c:ser>
        <c:dLbls>
          <c:showLegendKey val="0"/>
          <c:showVal val="0"/>
          <c:showCatName val="0"/>
          <c:showSerName val="0"/>
          <c:showPercent val="0"/>
          <c:showBubbleSize val="0"/>
        </c:dLbls>
        <c:gapWidth val="182"/>
        <c:axId val="490131872"/>
        <c:axId val="490129904"/>
      </c:barChart>
      <c:catAx>
        <c:axId val="49013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tr-TR"/>
          </a:p>
        </c:txPr>
        <c:crossAx val="490129904"/>
        <c:crosses val="autoZero"/>
        <c:auto val="1"/>
        <c:lblAlgn val="ctr"/>
        <c:lblOffset val="100"/>
        <c:noMultiLvlLbl val="0"/>
      </c:catAx>
      <c:valAx>
        <c:axId val="4901299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49013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AB8D09-77F1-4E1A-B786-0D97A3129FC6}" type="doc">
      <dgm:prSet loTypeId="urn:microsoft.com/office/officeart/2005/8/layout/hierarchy1" loCatId="hierarchy" qsTypeId="urn:microsoft.com/office/officeart/2005/8/quickstyle/3d2" qsCatId="3D" csTypeId="urn:microsoft.com/office/officeart/2005/8/colors/accent0_3" csCatId="mainScheme" phldr="1"/>
      <dgm:spPr/>
      <dgm:t>
        <a:bodyPr/>
        <a:lstStyle/>
        <a:p>
          <a:endParaRPr lang="tr-TR"/>
        </a:p>
      </dgm:t>
    </dgm:pt>
    <dgm:pt modelId="{E4F810A1-71E5-42E0-B708-FBC64BC18752}">
      <dgm:prSet phldrT="[Metin]" custT="1"/>
      <dgm:spPr/>
      <dgm:t>
        <a:bodyPr/>
        <a:lstStyle/>
        <a:p>
          <a:pPr algn="l"/>
          <a:r>
            <a:rPr lang="tr-TR" sz="1400" b="1" dirty="0">
              <a:latin typeface="+mn-lt"/>
            </a:rPr>
            <a:t>- Yürürlük: 1994</a:t>
          </a:r>
        </a:p>
        <a:p>
          <a:pPr algn="l"/>
          <a:r>
            <a:rPr lang="tr-TR" sz="1400" b="1" dirty="0">
              <a:latin typeface="+mn-lt"/>
            </a:rPr>
            <a:t>- Temel Kural ve Prensipler: </a:t>
          </a:r>
        </a:p>
        <a:p>
          <a:pPr algn="l"/>
          <a:r>
            <a:rPr lang="tr-TR" sz="1400" b="1" dirty="0">
              <a:latin typeface="+mn-lt"/>
            </a:rPr>
            <a:t>	Ortak Fakat Farklılaştırılmış Yükümlülükler, </a:t>
          </a:r>
        </a:p>
        <a:p>
          <a:pPr algn="l"/>
          <a:r>
            <a:rPr lang="tr-TR" sz="1400" b="1" dirty="0">
              <a:latin typeface="+mn-lt"/>
            </a:rPr>
            <a:t>	Taraf Devletlerin İhtiyaç ve Özel Koşullarının Dikkate Alınması, </a:t>
          </a:r>
        </a:p>
        <a:p>
          <a:pPr algn="l"/>
          <a:r>
            <a:rPr lang="tr-TR" sz="1400" b="1" dirty="0">
              <a:latin typeface="+mn-lt"/>
            </a:rPr>
            <a:t>- EK-I Ülkeleri (Azaltımda Aksiyon Alma Yükümlülüğü), </a:t>
          </a:r>
        </a:p>
        <a:p>
          <a:pPr algn="l"/>
          <a:r>
            <a:rPr lang="tr-TR" sz="1400" b="1" dirty="0">
              <a:latin typeface="+mn-lt"/>
            </a:rPr>
            <a:t>- Ek-II Ülkeleri (Azaltımda Aksiyon Alma Yükümlülüğü+ Malî Yükümlülük)</a:t>
          </a:r>
        </a:p>
        <a:p>
          <a:pPr algn="l"/>
          <a:r>
            <a:rPr lang="tr-TR" sz="1400" b="1" dirty="0">
              <a:latin typeface="+mn-lt"/>
            </a:rPr>
            <a:t>- Sayısallaştırılmış Emisyon Azaltım Yükümlülüğü Getirmemektedir </a:t>
          </a:r>
        </a:p>
        <a:p>
          <a:pPr algn="l"/>
          <a:r>
            <a:rPr lang="tr-TR" sz="1400" b="1" dirty="0">
              <a:latin typeface="+mn-lt"/>
            </a:rPr>
            <a:t>- Türkiye, 2004 Yılında Taraf Olmuştur, </a:t>
          </a:r>
          <a:r>
            <a:rPr lang="tr-TR" sz="1400" b="1" u="sng" dirty="0">
              <a:latin typeface="+mn-lt"/>
            </a:rPr>
            <a:t>Ek-I Ülkeleri Arasında Yer Almaktadır</a:t>
          </a:r>
          <a:r>
            <a:rPr lang="tr-TR" sz="700" b="1" dirty="0">
              <a:latin typeface="+mn-lt"/>
            </a:rPr>
            <a:t>.</a:t>
          </a:r>
        </a:p>
      </dgm:t>
    </dgm:pt>
    <dgm:pt modelId="{26FDB373-49F1-43F9-B6A4-49CB6EAEDA7D}" type="parTrans" cxnId="{0F87B5E2-303D-4971-AD27-62EFA986B4A4}">
      <dgm:prSet/>
      <dgm:spPr/>
      <dgm:t>
        <a:bodyPr/>
        <a:lstStyle/>
        <a:p>
          <a:endParaRPr lang="tr-TR"/>
        </a:p>
      </dgm:t>
    </dgm:pt>
    <dgm:pt modelId="{5FE96E08-503A-4343-A855-9D81DEECBAD6}" type="sibTrans" cxnId="{0F87B5E2-303D-4971-AD27-62EFA986B4A4}">
      <dgm:prSet/>
      <dgm:spPr/>
      <dgm:t>
        <a:bodyPr/>
        <a:lstStyle/>
        <a:p>
          <a:endParaRPr lang="tr-TR"/>
        </a:p>
      </dgm:t>
    </dgm:pt>
    <dgm:pt modelId="{7E68487C-0E68-4217-8294-1B3B5BD93865}">
      <dgm:prSet phldrT="[Metin]" custT="1"/>
      <dgm:spPr/>
      <dgm:t>
        <a:bodyPr/>
        <a:lstStyle/>
        <a:p>
          <a:pPr algn="l"/>
          <a:r>
            <a:rPr lang="tr-TR" sz="1400" b="1" dirty="0"/>
            <a:t>- Kabul: 2015, Yürürlük: 2016, Uygulama: 2021</a:t>
          </a:r>
        </a:p>
        <a:p>
          <a:pPr algn="l"/>
          <a:r>
            <a:rPr lang="tr-TR" sz="1400" b="1" dirty="0"/>
            <a:t>- Amaç: Küresel Isınmayı 2 derece hatta  1.5 C</a:t>
          </a:r>
          <a:r>
            <a:rPr lang="tr-TR" sz="1400" dirty="0"/>
            <a:t>°</a:t>
          </a:r>
          <a:r>
            <a:rPr lang="tr-TR" sz="1400" b="1" dirty="0"/>
            <a:t> ile Sınırlandırmak (Glasgow İklim Paktı)</a:t>
          </a:r>
        </a:p>
        <a:p>
          <a:pPr algn="l"/>
          <a:r>
            <a:rPr lang="tr-TR" sz="1400" b="1" dirty="0"/>
            <a:t>- </a:t>
          </a:r>
          <a:r>
            <a:rPr lang="tr-TR" sz="1300" b="1" dirty="0"/>
            <a:t>Sayısallaştırılmış Azaltım Yükümlülüğünü Düzenlemez, Taraflar Azaltım Taahhütlerini Kendileri Belirler, Taahhütlerini İçeren Ulusal Katkı Beyanı’nı iletir «Bottom Up Approach»</a:t>
          </a:r>
        </a:p>
        <a:p>
          <a:pPr algn="l"/>
          <a:r>
            <a:rPr lang="tr-TR" sz="1400" b="1" dirty="0"/>
            <a:t>- Gelişmiş </a:t>
          </a:r>
          <a:r>
            <a:rPr lang="tr-TR" sz="1400" b="1" u="none" dirty="0"/>
            <a:t>Ülkeler Mutlak Azaltım </a:t>
          </a:r>
          <a:r>
            <a:rPr lang="tr-TR" sz="1400" b="1" dirty="0"/>
            <a:t>Taahhüdü Üstlenmekte</a:t>
          </a:r>
        </a:p>
        <a:p>
          <a:pPr algn="l"/>
          <a:r>
            <a:rPr lang="tr-TR" sz="1400" b="1" dirty="0"/>
            <a:t>- İşbirliği Mekanizmalarının Kurulmasını Öngörmekte (Madde 6)</a:t>
          </a:r>
        </a:p>
        <a:p>
          <a:pPr algn="l"/>
          <a:r>
            <a:rPr lang="tr-TR" sz="1400" b="1" dirty="0"/>
            <a:t>- Türkiye 2016 Yılında PA İmzaladı, 10 Kasım 2021’de Taraf Oldu</a:t>
          </a:r>
        </a:p>
      </dgm:t>
    </dgm:pt>
    <dgm:pt modelId="{85109D8B-8ACC-43A8-89CF-0E3FB50B983C}" type="parTrans" cxnId="{9EE431BD-6739-4AC6-AA5D-DC694A1F8565}">
      <dgm:prSet/>
      <dgm:spPr/>
      <dgm:t>
        <a:bodyPr/>
        <a:lstStyle/>
        <a:p>
          <a:endParaRPr lang="tr-TR"/>
        </a:p>
      </dgm:t>
    </dgm:pt>
    <dgm:pt modelId="{FC3D102F-9297-4233-961D-8313524C1CC7}" type="sibTrans" cxnId="{9EE431BD-6739-4AC6-AA5D-DC694A1F8565}">
      <dgm:prSet/>
      <dgm:spPr/>
      <dgm:t>
        <a:bodyPr/>
        <a:lstStyle/>
        <a:p>
          <a:endParaRPr lang="tr-TR"/>
        </a:p>
      </dgm:t>
    </dgm:pt>
    <dgm:pt modelId="{078B3B53-38E5-4C98-B9A3-5C03D74CB9C8}">
      <dgm:prSet phldrT="[Metin]" custT="1"/>
      <dgm:spPr/>
      <dgm:t>
        <a:bodyPr/>
        <a:lstStyle/>
        <a:p>
          <a:pPr algn="l"/>
          <a:r>
            <a:rPr lang="tr-TR" sz="1400" b="1" dirty="0"/>
            <a:t>-Yürürlük: 2005, Yürürlükten Kalkma: 2020 Sonu</a:t>
          </a:r>
        </a:p>
        <a:p>
          <a:pPr algn="l"/>
          <a:r>
            <a:rPr lang="tr-TR" sz="1400" b="1" dirty="0"/>
            <a:t>- </a:t>
          </a:r>
          <a:r>
            <a:rPr lang="tr-TR" sz="1400" b="1" u="sng" dirty="0"/>
            <a:t>Sayısallaştırılmış</a:t>
          </a:r>
          <a:r>
            <a:rPr lang="tr-TR" sz="1400" b="1" dirty="0"/>
            <a:t> Sera Gazı Azaltım Yükümlülükleri Getirmekte</a:t>
          </a:r>
        </a:p>
        <a:p>
          <a:pPr algn="l"/>
          <a:r>
            <a:rPr lang="tr-TR" sz="1400" b="1" dirty="0"/>
            <a:t>-  Yükümlülük Dönemleri: 2008-2012, 2012-2020 </a:t>
          </a:r>
        </a:p>
        <a:p>
          <a:pPr algn="l"/>
          <a:r>
            <a:rPr lang="tr-TR" sz="1400" b="1" dirty="0"/>
            <a:t>-  Esneklik ve İşbirliği Mekanizmaları (ETS, JI, CDM)</a:t>
          </a:r>
        </a:p>
        <a:p>
          <a:pPr algn="l"/>
          <a:r>
            <a:rPr lang="tr-TR" sz="1400" b="1" dirty="0">
              <a:solidFill>
                <a:schemeClr val="tx1"/>
              </a:solidFill>
            </a:rPr>
            <a:t>-  </a:t>
          </a:r>
          <a:r>
            <a:rPr lang="tr-TR" sz="1400" b="1" u="none" dirty="0">
              <a:solidFill>
                <a:schemeClr val="tx1"/>
              </a:solidFill>
            </a:rPr>
            <a:t>Türkiye, 2009 Yılında Taraf Olduğundan Protokol Eklerinde Yer Almadığı İçin Sayısallaştırılmış Emisyon Azaltım Yükümlülüğü Bulunmamakta</a:t>
          </a:r>
          <a:endParaRPr lang="tr-TR" sz="1300" u="none" dirty="0"/>
        </a:p>
      </dgm:t>
    </dgm:pt>
    <dgm:pt modelId="{AE1A37ED-1CBC-4EE7-BBFC-FC8C6A1CFB6E}" type="sibTrans" cxnId="{BAE2297E-55B0-4123-8A26-E4E67C729D71}">
      <dgm:prSet/>
      <dgm:spPr/>
      <dgm:t>
        <a:bodyPr/>
        <a:lstStyle/>
        <a:p>
          <a:endParaRPr lang="tr-TR"/>
        </a:p>
      </dgm:t>
    </dgm:pt>
    <dgm:pt modelId="{7BE702C4-054C-4EAD-8556-FAEDCEDA898E}" type="parTrans" cxnId="{BAE2297E-55B0-4123-8A26-E4E67C729D71}">
      <dgm:prSet/>
      <dgm:spPr/>
      <dgm:t>
        <a:bodyPr/>
        <a:lstStyle/>
        <a:p>
          <a:endParaRPr lang="tr-TR"/>
        </a:p>
      </dgm:t>
    </dgm:pt>
    <dgm:pt modelId="{79408734-DCF8-4051-B0A6-5084F6B60427}" type="pres">
      <dgm:prSet presAssocID="{CDAB8D09-77F1-4E1A-B786-0D97A3129FC6}" presName="hierChild1" presStyleCnt="0">
        <dgm:presLayoutVars>
          <dgm:chPref val="1"/>
          <dgm:dir/>
          <dgm:animOne val="branch"/>
          <dgm:animLvl val="lvl"/>
          <dgm:resizeHandles/>
        </dgm:presLayoutVars>
      </dgm:prSet>
      <dgm:spPr/>
    </dgm:pt>
    <dgm:pt modelId="{5E84A76B-386B-480D-B46B-CAA9A39964B2}" type="pres">
      <dgm:prSet presAssocID="{E4F810A1-71E5-42E0-B708-FBC64BC18752}" presName="hierRoot1" presStyleCnt="0"/>
      <dgm:spPr/>
    </dgm:pt>
    <dgm:pt modelId="{D8EAEE72-1C13-4AFE-A463-D4A3E8C4936E}" type="pres">
      <dgm:prSet presAssocID="{E4F810A1-71E5-42E0-B708-FBC64BC18752}" presName="composite" presStyleCnt="0"/>
      <dgm:spPr/>
    </dgm:pt>
    <dgm:pt modelId="{4A4F12A6-7AC2-4F7F-A4FE-3C42A720A97D}" type="pres">
      <dgm:prSet presAssocID="{E4F810A1-71E5-42E0-B708-FBC64BC18752}" presName="background" presStyleLbl="node0" presStyleIdx="0" presStyleCnt="1"/>
      <dgm:spPr/>
    </dgm:pt>
    <dgm:pt modelId="{72A36F6C-F099-446F-8248-8E75F9CFA4A4}" type="pres">
      <dgm:prSet presAssocID="{E4F810A1-71E5-42E0-B708-FBC64BC18752}" presName="text" presStyleLbl="fgAcc0" presStyleIdx="0" presStyleCnt="1" custScaleX="264578" custScaleY="143287" custLinFactNeighborX="-403" custLinFactNeighborY="-16517">
        <dgm:presLayoutVars>
          <dgm:chPref val="3"/>
        </dgm:presLayoutVars>
      </dgm:prSet>
      <dgm:spPr/>
    </dgm:pt>
    <dgm:pt modelId="{998D686F-426E-4D50-A4A9-91E237F9CB5D}" type="pres">
      <dgm:prSet presAssocID="{E4F810A1-71E5-42E0-B708-FBC64BC18752}" presName="hierChild2" presStyleCnt="0"/>
      <dgm:spPr/>
    </dgm:pt>
    <dgm:pt modelId="{BCEAE87F-05A8-4608-ADFE-528770E1CE90}" type="pres">
      <dgm:prSet presAssocID="{7BE702C4-054C-4EAD-8556-FAEDCEDA898E}" presName="Name10" presStyleLbl="parChTrans1D2" presStyleIdx="0" presStyleCnt="2"/>
      <dgm:spPr/>
    </dgm:pt>
    <dgm:pt modelId="{AADE62C8-9B67-42D2-917D-07C150168862}" type="pres">
      <dgm:prSet presAssocID="{078B3B53-38E5-4C98-B9A3-5C03D74CB9C8}" presName="hierRoot2" presStyleCnt="0"/>
      <dgm:spPr/>
    </dgm:pt>
    <dgm:pt modelId="{5145818B-9BE3-4447-8366-2EA14F990BD8}" type="pres">
      <dgm:prSet presAssocID="{078B3B53-38E5-4C98-B9A3-5C03D74CB9C8}" presName="composite2" presStyleCnt="0"/>
      <dgm:spPr/>
    </dgm:pt>
    <dgm:pt modelId="{402F1CCE-FD89-4A5C-8583-B94831BB6E62}" type="pres">
      <dgm:prSet presAssocID="{078B3B53-38E5-4C98-B9A3-5C03D74CB9C8}" presName="background2" presStyleLbl="node2" presStyleIdx="0" presStyleCnt="2"/>
      <dgm:spPr/>
    </dgm:pt>
    <dgm:pt modelId="{65063E6E-A65C-4B97-8A48-F8008796DFEB}" type="pres">
      <dgm:prSet presAssocID="{078B3B53-38E5-4C98-B9A3-5C03D74CB9C8}" presName="text2" presStyleLbl="fgAcc2" presStyleIdx="0" presStyleCnt="2" custScaleX="201472" custScaleY="130224" custLinFactNeighborX="780" custLinFactNeighborY="-12681">
        <dgm:presLayoutVars>
          <dgm:chPref val="3"/>
        </dgm:presLayoutVars>
      </dgm:prSet>
      <dgm:spPr/>
    </dgm:pt>
    <dgm:pt modelId="{16F2005C-E005-4563-ABB5-FECAF9A06032}" type="pres">
      <dgm:prSet presAssocID="{078B3B53-38E5-4C98-B9A3-5C03D74CB9C8}" presName="hierChild3" presStyleCnt="0"/>
      <dgm:spPr/>
    </dgm:pt>
    <dgm:pt modelId="{E7ADB5D7-D8E9-4D53-A54B-7843FDEABE87}" type="pres">
      <dgm:prSet presAssocID="{85109D8B-8ACC-43A8-89CF-0E3FB50B983C}" presName="Name10" presStyleLbl="parChTrans1D2" presStyleIdx="1" presStyleCnt="2"/>
      <dgm:spPr/>
    </dgm:pt>
    <dgm:pt modelId="{E7F0194E-0AFF-4DD2-98F9-5FA05DE69846}" type="pres">
      <dgm:prSet presAssocID="{7E68487C-0E68-4217-8294-1B3B5BD93865}" presName="hierRoot2" presStyleCnt="0"/>
      <dgm:spPr/>
    </dgm:pt>
    <dgm:pt modelId="{B3104F85-B185-4645-9AFE-A581884A5DC9}" type="pres">
      <dgm:prSet presAssocID="{7E68487C-0E68-4217-8294-1B3B5BD93865}" presName="composite2" presStyleCnt="0"/>
      <dgm:spPr/>
    </dgm:pt>
    <dgm:pt modelId="{1772635C-923F-481D-8E4F-3DD4FB32017E}" type="pres">
      <dgm:prSet presAssocID="{7E68487C-0E68-4217-8294-1B3B5BD93865}" presName="background2" presStyleLbl="node2" presStyleIdx="1" presStyleCnt="2"/>
      <dgm:spPr/>
    </dgm:pt>
    <dgm:pt modelId="{915FEDFF-4A8F-490E-97DB-79DD93E19F26}" type="pres">
      <dgm:prSet presAssocID="{7E68487C-0E68-4217-8294-1B3B5BD93865}" presName="text2" presStyleLbl="fgAcc2" presStyleIdx="1" presStyleCnt="2" custScaleX="203453" custScaleY="130224" custLinFactNeighborX="-2586" custLinFactNeighborY="-12681">
        <dgm:presLayoutVars>
          <dgm:chPref val="3"/>
        </dgm:presLayoutVars>
      </dgm:prSet>
      <dgm:spPr/>
    </dgm:pt>
    <dgm:pt modelId="{35F2E741-E95C-4FDC-AFC1-960F1FE3800C}" type="pres">
      <dgm:prSet presAssocID="{7E68487C-0E68-4217-8294-1B3B5BD93865}" presName="hierChild3" presStyleCnt="0"/>
      <dgm:spPr/>
    </dgm:pt>
  </dgm:ptLst>
  <dgm:cxnLst>
    <dgm:cxn modelId="{BEA59503-94B9-480D-9B8C-B9A05735949F}" type="presOf" srcId="{85109D8B-8ACC-43A8-89CF-0E3FB50B983C}" destId="{E7ADB5D7-D8E9-4D53-A54B-7843FDEABE87}" srcOrd="0" destOrd="0" presId="urn:microsoft.com/office/officeart/2005/8/layout/hierarchy1"/>
    <dgm:cxn modelId="{5803530B-E353-4318-97A4-8A2A0942685B}" type="presOf" srcId="{078B3B53-38E5-4C98-B9A3-5C03D74CB9C8}" destId="{65063E6E-A65C-4B97-8A48-F8008796DFEB}" srcOrd="0" destOrd="0" presId="urn:microsoft.com/office/officeart/2005/8/layout/hierarchy1"/>
    <dgm:cxn modelId="{C4337F10-C464-47BC-AC54-A8E84C64328F}" type="presOf" srcId="{7E68487C-0E68-4217-8294-1B3B5BD93865}" destId="{915FEDFF-4A8F-490E-97DB-79DD93E19F26}" srcOrd="0" destOrd="0" presId="urn:microsoft.com/office/officeart/2005/8/layout/hierarchy1"/>
    <dgm:cxn modelId="{37019735-1FC2-4FDE-918A-C155902B0341}" type="presOf" srcId="{E4F810A1-71E5-42E0-B708-FBC64BC18752}" destId="{72A36F6C-F099-446F-8248-8E75F9CFA4A4}" srcOrd="0" destOrd="0" presId="urn:microsoft.com/office/officeart/2005/8/layout/hierarchy1"/>
    <dgm:cxn modelId="{BAE2297E-55B0-4123-8A26-E4E67C729D71}" srcId="{E4F810A1-71E5-42E0-B708-FBC64BC18752}" destId="{078B3B53-38E5-4C98-B9A3-5C03D74CB9C8}" srcOrd="0" destOrd="0" parTransId="{7BE702C4-054C-4EAD-8556-FAEDCEDA898E}" sibTransId="{AE1A37ED-1CBC-4EE7-BBFC-FC8C6A1CFB6E}"/>
    <dgm:cxn modelId="{9EE431BD-6739-4AC6-AA5D-DC694A1F8565}" srcId="{E4F810A1-71E5-42E0-B708-FBC64BC18752}" destId="{7E68487C-0E68-4217-8294-1B3B5BD93865}" srcOrd="1" destOrd="0" parTransId="{85109D8B-8ACC-43A8-89CF-0E3FB50B983C}" sibTransId="{FC3D102F-9297-4233-961D-8313524C1CC7}"/>
    <dgm:cxn modelId="{1544B7CF-B78D-4310-9F10-3225F0FAC2B8}" type="presOf" srcId="{CDAB8D09-77F1-4E1A-B786-0D97A3129FC6}" destId="{79408734-DCF8-4051-B0A6-5084F6B60427}" srcOrd="0" destOrd="0" presId="urn:microsoft.com/office/officeart/2005/8/layout/hierarchy1"/>
    <dgm:cxn modelId="{922AEDDD-202B-4903-B293-1816F96DFA51}" type="presOf" srcId="{7BE702C4-054C-4EAD-8556-FAEDCEDA898E}" destId="{BCEAE87F-05A8-4608-ADFE-528770E1CE90}" srcOrd="0" destOrd="0" presId="urn:microsoft.com/office/officeart/2005/8/layout/hierarchy1"/>
    <dgm:cxn modelId="{0F87B5E2-303D-4971-AD27-62EFA986B4A4}" srcId="{CDAB8D09-77F1-4E1A-B786-0D97A3129FC6}" destId="{E4F810A1-71E5-42E0-B708-FBC64BC18752}" srcOrd="0" destOrd="0" parTransId="{26FDB373-49F1-43F9-B6A4-49CB6EAEDA7D}" sibTransId="{5FE96E08-503A-4343-A855-9D81DEECBAD6}"/>
    <dgm:cxn modelId="{F30FE514-144C-445F-AFB3-33CD9D5C39F6}" type="presParOf" srcId="{79408734-DCF8-4051-B0A6-5084F6B60427}" destId="{5E84A76B-386B-480D-B46B-CAA9A39964B2}" srcOrd="0" destOrd="0" presId="urn:microsoft.com/office/officeart/2005/8/layout/hierarchy1"/>
    <dgm:cxn modelId="{DBDBB3AD-13D5-4A9E-BC55-7EC141EA1678}" type="presParOf" srcId="{5E84A76B-386B-480D-B46B-CAA9A39964B2}" destId="{D8EAEE72-1C13-4AFE-A463-D4A3E8C4936E}" srcOrd="0" destOrd="0" presId="urn:microsoft.com/office/officeart/2005/8/layout/hierarchy1"/>
    <dgm:cxn modelId="{8E0725EC-957D-4084-ACC4-40724EF171FE}" type="presParOf" srcId="{D8EAEE72-1C13-4AFE-A463-D4A3E8C4936E}" destId="{4A4F12A6-7AC2-4F7F-A4FE-3C42A720A97D}" srcOrd="0" destOrd="0" presId="urn:microsoft.com/office/officeart/2005/8/layout/hierarchy1"/>
    <dgm:cxn modelId="{D7DD8944-1AC5-4778-B432-A9113EA8C244}" type="presParOf" srcId="{D8EAEE72-1C13-4AFE-A463-D4A3E8C4936E}" destId="{72A36F6C-F099-446F-8248-8E75F9CFA4A4}" srcOrd="1" destOrd="0" presId="urn:microsoft.com/office/officeart/2005/8/layout/hierarchy1"/>
    <dgm:cxn modelId="{583609B5-3A36-43E5-A5F0-2D0F10440D04}" type="presParOf" srcId="{5E84A76B-386B-480D-B46B-CAA9A39964B2}" destId="{998D686F-426E-4D50-A4A9-91E237F9CB5D}" srcOrd="1" destOrd="0" presId="urn:microsoft.com/office/officeart/2005/8/layout/hierarchy1"/>
    <dgm:cxn modelId="{8991190F-04F1-44B2-B0D7-256CE47E6B3D}" type="presParOf" srcId="{998D686F-426E-4D50-A4A9-91E237F9CB5D}" destId="{BCEAE87F-05A8-4608-ADFE-528770E1CE90}" srcOrd="0" destOrd="0" presId="urn:microsoft.com/office/officeart/2005/8/layout/hierarchy1"/>
    <dgm:cxn modelId="{F8131A7E-E432-4442-B31C-7AA3F43844FC}" type="presParOf" srcId="{998D686F-426E-4D50-A4A9-91E237F9CB5D}" destId="{AADE62C8-9B67-42D2-917D-07C150168862}" srcOrd="1" destOrd="0" presId="urn:microsoft.com/office/officeart/2005/8/layout/hierarchy1"/>
    <dgm:cxn modelId="{C676E150-A8AB-4073-922E-D25E2C3948BE}" type="presParOf" srcId="{AADE62C8-9B67-42D2-917D-07C150168862}" destId="{5145818B-9BE3-4447-8366-2EA14F990BD8}" srcOrd="0" destOrd="0" presId="urn:microsoft.com/office/officeart/2005/8/layout/hierarchy1"/>
    <dgm:cxn modelId="{E0B50F62-F3E5-4D0C-B7FF-A2967475F0E4}" type="presParOf" srcId="{5145818B-9BE3-4447-8366-2EA14F990BD8}" destId="{402F1CCE-FD89-4A5C-8583-B94831BB6E62}" srcOrd="0" destOrd="0" presId="urn:microsoft.com/office/officeart/2005/8/layout/hierarchy1"/>
    <dgm:cxn modelId="{BC0C7486-9E45-426F-8C52-8C70A13B6058}" type="presParOf" srcId="{5145818B-9BE3-4447-8366-2EA14F990BD8}" destId="{65063E6E-A65C-4B97-8A48-F8008796DFEB}" srcOrd="1" destOrd="0" presId="urn:microsoft.com/office/officeart/2005/8/layout/hierarchy1"/>
    <dgm:cxn modelId="{97BC43C9-CF02-41B4-8C5F-995F3639019A}" type="presParOf" srcId="{AADE62C8-9B67-42D2-917D-07C150168862}" destId="{16F2005C-E005-4563-ABB5-FECAF9A06032}" srcOrd="1" destOrd="0" presId="urn:microsoft.com/office/officeart/2005/8/layout/hierarchy1"/>
    <dgm:cxn modelId="{96E74917-2BC4-4670-9C87-CB2FAD400040}" type="presParOf" srcId="{998D686F-426E-4D50-A4A9-91E237F9CB5D}" destId="{E7ADB5D7-D8E9-4D53-A54B-7843FDEABE87}" srcOrd="2" destOrd="0" presId="urn:microsoft.com/office/officeart/2005/8/layout/hierarchy1"/>
    <dgm:cxn modelId="{BC3E0CF3-8651-4EAC-AA78-0F3BA1173A88}" type="presParOf" srcId="{998D686F-426E-4D50-A4A9-91E237F9CB5D}" destId="{E7F0194E-0AFF-4DD2-98F9-5FA05DE69846}" srcOrd="3" destOrd="0" presId="urn:microsoft.com/office/officeart/2005/8/layout/hierarchy1"/>
    <dgm:cxn modelId="{2D058E1C-9967-4FE0-928E-BE91D8F55293}" type="presParOf" srcId="{E7F0194E-0AFF-4DD2-98F9-5FA05DE69846}" destId="{B3104F85-B185-4645-9AFE-A581884A5DC9}" srcOrd="0" destOrd="0" presId="urn:microsoft.com/office/officeart/2005/8/layout/hierarchy1"/>
    <dgm:cxn modelId="{4B1F6BAC-E9B4-48BD-9908-9AFB8C58F992}" type="presParOf" srcId="{B3104F85-B185-4645-9AFE-A581884A5DC9}" destId="{1772635C-923F-481D-8E4F-3DD4FB32017E}" srcOrd="0" destOrd="0" presId="urn:microsoft.com/office/officeart/2005/8/layout/hierarchy1"/>
    <dgm:cxn modelId="{A5357F80-B1AC-42B3-8B96-A5A8F1384CA9}" type="presParOf" srcId="{B3104F85-B185-4645-9AFE-A581884A5DC9}" destId="{915FEDFF-4A8F-490E-97DB-79DD93E19F26}" srcOrd="1" destOrd="0" presId="urn:microsoft.com/office/officeart/2005/8/layout/hierarchy1"/>
    <dgm:cxn modelId="{96279254-C064-48FE-A020-6A6600BE539B}" type="presParOf" srcId="{E7F0194E-0AFF-4DD2-98F9-5FA05DE69846}" destId="{35F2E741-E95C-4FDC-AFC1-960F1FE3800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34F86F-312E-491D-9865-A856DA1A470C}" type="doc">
      <dgm:prSet loTypeId="urn:microsoft.com/office/officeart/2005/8/layout/hProcess9" loCatId="process" qsTypeId="urn:microsoft.com/office/officeart/2005/8/quickstyle/simple4" qsCatId="simple" csTypeId="urn:microsoft.com/office/officeart/2005/8/colors/accent5_2" csCatId="accent5" phldr="1"/>
      <dgm:spPr/>
    </dgm:pt>
    <dgm:pt modelId="{ABCA9FDF-6A61-47C6-8E6A-1C0402712ED0}">
      <dgm:prSet phldrT="[Metin]" custT="1"/>
      <dgm:spPr>
        <a:solidFill>
          <a:schemeClr val="accent1">
            <a:lumMod val="50000"/>
          </a:schemeClr>
        </a:solidFill>
      </dgm:spPr>
      <dgm:t>
        <a:bodyPr/>
        <a:lstStyle/>
        <a:p>
          <a:r>
            <a:rPr lang="tr-TR" sz="1600" b="1" dirty="0"/>
            <a:t>Kapsam-AB Komisyonu                                                                           (14 Temmuz 2021)</a:t>
          </a:r>
        </a:p>
        <a:p>
          <a:r>
            <a:rPr lang="tr-TR" sz="1600" b="0" dirty="0"/>
            <a:t>-Demir/Çelik</a:t>
          </a:r>
        </a:p>
        <a:p>
          <a:r>
            <a:rPr lang="tr-TR" sz="1600" b="0" dirty="0"/>
            <a:t>-Alüminyum</a:t>
          </a:r>
        </a:p>
        <a:p>
          <a:r>
            <a:rPr lang="tr-TR" sz="1600" b="0" dirty="0"/>
            <a:t>-Çimento</a:t>
          </a:r>
        </a:p>
        <a:p>
          <a:r>
            <a:rPr lang="tr-TR" sz="1600" b="0" dirty="0"/>
            <a:t>Gübre</a:t>
          </a:r>
        </a:p>
        <a:p>
          <a:r>
            <a:rPr lang="tr-TR" sz="1600" b="0" dirty="0"/>
            <a:t>Elektrik</a:t>
          </a:r>
        </a:p>
      </dgm:t>
    </dgm:pt>
    <dgm:pt modelId="{EA9CB46A-138A-4F80-81CB-9255D9074C55}" type="parTrans" cxnId="{82306657-4957-4A01-9F00-3750EDEBA223}">
      <dgm:prSet/>
      <dgm:spPr/>
      <dgm:t>
        <a:bodyPr/>
        <a:lstStyle/>
        <a:p>
          <a:endParaRPr lang="tr-TR"/>
        </a:p>
      </dgm:t>
    </dgm:pt>
    <dgm:pt modelId="{B3ABDC4E-CD92-4081-BAA4-2DC1D85AC0BC}" type="sibTrans" cxnId="{82306657-4957-4A01-9F00-3750EDEBA223}">
      <dgm:prSet/>
      <dgm:spPr/>
      <dgm:t>
        <a:bodyPr/>
        <a:lstStyle/>
        <a:p>
          <a:endParaRPr lang="tr-TR"/>
        </a:p>
      </dgm:t>
    </dgm:pt>
    <dgm:pt modelId="{EC4C59FA-53D1-4790-B260-BDA9855ABDC7}">
      <dgm:prSet phldrT="[Metin]" custT="1"/>
      <dgm:spPr>
        <a:solidFill>
          <a:schemeClr val="accent1">
            <a:lumMod val="50000"/>
          </a:schemeClr>
        </a:solidFill>
      </dgm:spPr>
      <dgm:t>
        <a:bodyPr/>
        <a:lstStyle/>
        <a:p>
          <a:pPr defTabSz="620713"/>
          <a:endParaRPr lang="tr-TR" sz="1600" b="1" dirty="0"/>
        </a:p>
        <a:p>
          <a:pPr defTabSz="620713"/>
          <a:r>
            <a:rPr lang="tr-TR" sz="1600" b="1" dirty="0"/>
            <a:t>Kapsam-2030</a:t>
          </a:r>
        </a:p>
        <a:p>
          <a:pPr defTabSz="620713"/>
          <a:r>
            <a:rPr lang="tr-TR" sz="1600" b="0" dirty="0"/>
            <a:t>-AB ETS Sektörleri                   -Tedarik Zinciri Kapsamında nihai ürünler (otomobil, makine, elektrikli aletler vs.)</a:t>
          </a:r>
        </a:p>
        <a:p>
          <a:pPr defTabSz="620713"/>
          <a:r>
            <a:rPr lang="tr-TR" sz="1600" b="0" dirty="0"/>
            <a:t>-Ham petrol                             -</a:t>
          </a:r>
          <a:r>
            <a:rPr lang="tr-TR" sz="1600" b="0"/>
            <a:t>Taşımacılık sektörü     </a:t>
          </a:r>
          <a:endParaRPr lang="tr-TR" sz="1600" b="0" dirty="0"/>
        </a:p>
        <a:p>
          <a:pPr defTabSz="620713"/>
          <a:r>
            <a:rPr lang="tr-TR" sz="1300" b="1" dirty="0"/>
            <a:t> </a:t>
          </a:r>
        </a:p>
      </dgm:t>
    </dgm:pt>
    <dgm:pt modelId="{A11BC9EA-D157-4C8E-A0B9-26F1A3B56BCB}" type="parTrans" cxnId="{27672141-1478-40F5-93DA-AC00B2FD0E0F}">
      <dgm:prSet/>
      <dgm:spPr/>
      <dgm:t>
        <a:bodyPr/>
        <a:lstStyle/>
        <a:p>
          <a:endParaRPr lang="tr-TR"/>
        </a:p>
      </dgm:t>
    </dgm:pt>
    <dgm:pt modelId="{5F9BCA76-FFBA-4F72-8CDA-D3EF7C7D057F}" type="sibTrans" cxnId="{27672141-1478-40F5-93DA-AC00B2FD0E0F}">
      <dgm:prSet/>
      <dgm:spPr/>
      <dgm:t>
        <a:bodyPr/>
        <a:lstStyle/>
        <a:p>
          <a:endParaRPr lang="tr-TR"/>
        </a:p>
      </dgm:t>
    </dgm:pt>
    <dgm:pt modelId="{F554D5AB-D284-46E4-B0FC-D48A3791CDEA}">
      <dgm:prSet custT="1"/>
      <dgm:spPr>
        <a:solidFill>
          <a:schemeClr val="accent1">
            <a:lumMod val="50000"/>
          </a:schemeClr>
        </a:solidFill>
      </dgm:spPr>
      <dgm:t>
        <a:bodyPr/>
        <a:lstStyle/>
        <a:p>
          <a:r>
            <a:rPr lang="tr-TR" sz="1600" b="1" dirty="0"/>
            <a:t>Kapsam-2026</a:t>
          </a:r>
        </a:p>
        <a:p>
          <a:r>
            <a:rPr lang="tr-TR" sz="1600" b="0" dirty="0"/>
            <a:t>Sektör kapsamı genişleyecek</a:t>
          </a:r>
        </a:p>
        <a:p>
          <a:r>
            <a:rPr lang="tr-TR" sz="1600" b="0" dirty="0"/>
            <a:t>-</a:t>
          </a:r>
          <a:r>
            <a:rPr lang="tr-TR" sz="1400" b="0" dirty="0"/>
            <a:t>Organik kimyasallar, polimerler başta olmak üzere kağıt, karton, cam, seramik, demir dışı metal sektörleri, rafineriler ayrıca çok sayıda kullanıcı sektörler (aletler, makinalar vs.), Ek-1A sektörlerine ilişkin  dolaylı emisyonlar ve taşımacılık sektörü  kapsama dahil olabilir</a:t>
          </a:r>
        </a:p>
      </dgm:t>
    </dgm:pt>
    <dgm:pt modelId="{F44F89A7-1CD2-4756-BB3C-FF31F6F2084F}" type="parTrans" cxnId="{729E3E0A-95AC-4E02-A107-B78D1C3ADBC0}">
      <dgm:prSet/>
      <dgm:spPr/>
      <dgm:t>
        <a:bodyPr/>
        <a:lstStyle/>
        <a:p>
          <a:endParaRPr lang="tr-TR"/>
        </a:p>
      </dgm:t>
    </dgm:pt>
    <dgm:pt modelId="{4F8BA568-2EBD-4027-B0A5-693AE7F3410D}" type="sibTrans" cxnId="{729E3E0A-95AC-4E02-A107-B78D1C3ADBC0}">
      <dgm:prSet/>
      <dgm:spPr/>
      <dgm:t>
        <a:bodyPr/>
        <a:lstStyle/>
        <a:p>
          <a:endParaRPr lang="tr-TR"/>
        </a:p>
      </dgm:t>
    </dgm:pt>
    <dgm:pt modelId="{B41CE2AC-6C10-4802-9B17-DBE353A77D12}">
      <dgm:prSet custT="1"/>
      <dgm:spPr>
        <a:solidFill>
          <a:schemeClr val="accent1">
            <a:lumMod val="50000"/>
          </a:schemeClr>
        </a:solidFill>
      </dgm:spPr>
      <dgm:t>
        <a:bodyPr/>
        <a:lstStyle/>
        <a:p>
          <a:r>
            <a:rPr lang="tr-TR" sz="1600" b="1" dirty="0">
              <a:solidFill>
                <a:srgbClr val="FF0000"/>
              </a:solidFill>
            </a:rPr>
            <a:t>Kapsam-Üçlü Uzlaşı                                                       (13  Aralık 2022)</a:t>
          </a:r>
        </a:p>
        <a:p>
          <a:r>
            <a:rPr lang="tr-TR" sz="1500" b="0" dirty="0"/>
            <a:t>-Demir/Çelik, Alüminyum</a:t>
          </a:r>
        </a:p>
        <a:p>
          <a:r>
            <a:rPr lang="tr-TR" sz="1500" b="0" dirty="0"/>
            <a:t>-Çimento, Gübre</a:t>
          </a:r>
        </a:p>
        <a:p>
          <a:r>
            <a:rPr lang="tr-TR" sz="1500" b="0" dirty="0"/>
            <a:t>-Elektrik, Hidrojen</a:t>
          </a:r>
        </a:p>
        <a:p>
          <a:r>
            <a:rPr lang="tr-TR" sz="1500" b="0" dirty="0"/>
            <a:t>-Girdiler: </a:t>
          </a:r>
          <a:r>
            <a:rPr lang="tr-TR" sz="1500" b="0" dirty="0" err="1"/>
            <a:t>ferro</a:t>
          </a:r>
          <a:r>
            <a:rPr lang="tr-TR" sz="1500" b="0" dirty="0"/>
            <a:t>-alaşımlar, </a:t>
          </a:r>
          <a:r>
            <a:rPr lang="tr-TR" sz="1500" b="0" dirty="0" err="1"/>
            <a:t>aglomere</a:t>
          </a:r>
          <a:r>
            <a:rPr lang="tr-TR" sz="1500" b="0" dirty="0"/>
            <a:t> demir-cevherleri, kaolin ve kaolinli killer </a:t>
          </a:r>
        </a:p>
        <a:p>
          <a:r>
            <a:rPr lang="tr-TR" sz="1500" b="0" dirty="0"/>
            <a:t>İşlenmiş Yarı </a:t>
          </a:r>
          <a:r>
            <a:rPr lang="tr-TR" sz="1500" b="0" dirty="0" err="1"/>
            <a:t>Mamüller</a:t>
          </a:r>
          <a:r>
            <a:rPr lang="tr-TR" sz="1500" b="0" dirty="0"/>
            <a:t>: demir veya çelikten  vida, cıvata, bağlantı elemanları </a:t>
          </a:r>
        </a:p>
      </dgm:t>
    </dgm:pt>
    <dgm:pt modelId="{36CE60FA-C692-4227-AB05-4F766656CD73}" type="parTrans" cxnId="{765FBB6F-93E0-4EE7-834D-6EB98EC6DADB}">
      <dgm:prSet/>
      <dgm:spPr/>
      <dgm:t>
        <a:bodyPr/>
        <a:lstStyle/>
        <a:p>
          <a:endParaRPr lang="tr-TR"/>
        </a:p>
      </dgm:t>
    </dgm:pt>
    <dgm:pt modelId="{0828CA2D-3AF2-4FB9-8571-10CCAFD03CA5}" type="sibTrans" cxnId="{765FBB6F-93E0-4EE7-834D-6EB98EC6DADB}">
      <dgm:prSet/>
      <dgm:spPr/>
      <dgm:t>
        <a:bodyPr/>
        <a:lstStyle/>
        <a:p>
          <a:endParaRPr lang="tr-TR"/>
        </a:p>
      </dgm:t>
    </dgm:pt>
    <dgm:pt modelId="{B6E7ABB2-EC78-451F-87D7-A8E58D8C8CCF}">
      <dgm:prSet custT="1"/>
      <dgm:spPr>
        <a:solidFill>
          <a:schemeClr val="accent1">
            <a:lumMod val="50000"/>
          </a:schemeClr>
        </a:solidFill>
        <a:ln>
          <a:solidFill>
            <a:schemeClr val="tx2"/>
          </a:solidFill>
        </a:ln>
      </dgm:spPr>
      <dgm:t>
        <a:bodyPr/>
        <a:lstStyle/>
        <a:p>
          <a:r>
            <a:rPr lang="tr-TR" sz="1600" b="1" dirty="0"/>
            <a:t>Kapsam-Avrupa Parlamentosu                                                  (2 Haziran 2022)</a:t>
          </a:r>
        </a:p>
        <a:p>
          <a:r>
            <a:rPr lang="tr-TR" sz="1600" b="0" dirty="0"/>
            <a:t>-Demir/Çelik</a:t>
          </a:r>
        </a:p>
        <a:p>
          <a:r>
            <a:rPr lang="tr-TR" sz="1600" b="0" dirty="0"/>
            <a:t>-Alüminyum, Çimento</a:t>
          </a:r>
        </a:p>
        <a:p>
          <a:r>
            <a:rPr lang="tr-TR" sz="1600" b="0" dirty="0"/>
            <a:t>-Gübre, Elektrik</a:t>
          </a:r>
        </a:p>
        <a:p>
          <a:r>
            <a:rPr lang="tr-TR" sz="1600" b="0" dirty="0"/>
            <a:t>-Hidrojen</a:t>
          </a:r>
        </a:p>
        <a:p>
          <a:r>
            <a:rPr lang="tr-TR" sz="1600" b="0" dirty="0"/>
            <a:t>-Organik Kimyasallar</a:t>
          </a:r>
        </a:p>
        <a:p>
          <a:r>
            <a:rPr lang="tr-TR" sz="1600" b="0" dirty="0"/>
            <a:t>-Amonyak</a:t>
          </a:r>
        </a:p>
        <a:p>
          <a:r>
            <a:rPr lang="tr-TR" sz="1600" b="0" dirty="0"/>
            <a:t>-Polimerler (Plastik)</a:t>
          </a:r>
        </a:p>
        <a:p>
          <a:endParaRPr lang="tr-TR" sz="1600" b="1" dirty="0"/>
        </a:p>
      </dgm:t>
    </dgm:pt>
    <dgm:pt modelId="{E9B55F55-7F5A-43C4-B852-E0A7D443124A}" type="sibTrans" cxnId="{2D53B8BF-DB2D-434F-8F6B-D08A4D0E338E}">
      <dgm:prSet/>
      <dgm:spPr/>
      <dgm:t>
        <a:bodyPr/>
        <a:lstStyle/>
        <a:p>
          <a:endParaRPr lang="tr-TR"/>
        </a:p>
      </dgm:t>
    </dgm:pt>
    <dgm:pt modelId="{A120831E-0AF1-47B4-A6F8-12287B9FCBF7}" type="parTrans" cxnId="{2D53B8BF-DB2D-434F-8F6B-D08A4D0E338E}">
      <dgm:prSet/>
      <dgm:spPr/>
      <dgm:t>
        <a:bodyPr/>
        <a:lstStyle/>
        <a:p>
          <a:endParaRPr lang="tr-TR"/>
        </a:p>
      </dgm:t>
    </dgm:pt>
    <dgm:pt modelId="{8BCD34D2-2F0C-40DA-AC4A-F9EE70466B51}" type="pres">
      <dgm:prSet presAssocID="{8334F86F-312E-491D-9865-A856DA1A470C}" presName="CompostProcess" presStyleCnt="0">
        <dgm:presLayoutVars>
          <dgm:dir/>
          <dgm:resizeHandles val="exact"/>
        </dgm:presLayoutVars>
      </dgm:prSet>
      <dgm:spPr/>
    </dgm:pt>
    <dgm:pt modelId="{BCDF33D2-AE98-4A04-A9C2-56AD4DE5B5CA}" type="pres">
      <dgm:prSet presAssocID="{8334F86F-312E-491D-9865-A856DA1A470C}" presName="arrow" presStyleLbl="bgShp" presStyleIdx="0" presStyleCnt="1" custScaleX="117647" custLinFactNeighborX="-511" custLinFactNeighborY="2755"/>
      <dgm:spPr/>
    </dgm:pt>
    <dgm:pt modelId="{11C5B6B9-B04D-40E0-8E9B-3BAFE1AB6D4B}" type="pres">
      <dgm:prSet presAssocID="{8334F86F-312E-491D-9865-A856DA1A470C}" presName="linearProcess" presStyleCnt="0"/>
      <dgm:spPr/>
    </dgm:pt>
    <dgm:pt modelId="{E35143C7-B391-4DB6-B71B-26FDE1778E08}" type="pres">
      <dgm:prSet presAssocID="{ABCA9FDF-6A61-47C6-8E6A-1C0402712ED0}" presName="textNode" presStyleLbl="node1" presStyleIdx="0" presStyleCnt="5" custScaleX="122599" custScaleY="188095">
        <dgm:presLayoutVars>
          <dgm:bulletEnabled val="1"/>
        </dgm:presLayoutVars>
      </dgm:prSet>
      <dgm:spPr/>
    </dgm:pt>
    <dgm:pt modelId="{600C5AEC-6955-4648-9BF2-B2AF07877FF8}" type="pres">
      <dgm:prSet presAssocID="{B3ABDC4E-CD92-4081-BAA4-2DC1D85AC0BC}" presName="sibTrans" presStyleCnt="0"/>
      <dgm:spPr/>
    </dgm:pt>
    <dgm:pt modelId="{29DD52DC-9471-4179-98EA-1FCDFCEA86EB}" type="pres">
      <dgm:prSet presAssocID="{B6E7ABB2-EC78-451F-87D7-A8E58D8C8CCF}" presName="textNode" presStyleLbl="node1" presStyleIdx="1" presStyleCnt="5" custScaleX="139782" custScaleY="188781" custLinFactNeighborX="22613" custLinFactNeighborY="0">
        <dgm:presLayoutVars>
          <dgm:bulletEnabled val="1"/>
        </dgm:presLayoutVars>
      </dgm:prSet>
      <dgm:spPr/>
    </dgm:pt>
    <dgm:pt modelId="{B5B587C7-608F-47E8-B00A-E9E68EB13A69}" type="pres">
      <dgm:prSet presAssocID="{E9B55F55-7F5A-43C4-B852-E0A7D443124A}" presName="sibTrans" presStyleCnt="0"/>
      <dgm:spPr/>
    </dgm:pt>
    <dgm:pt modelId="{A0DC9AED-9B10-4E44-9369-68ED1E24A161}" type="pres">
      <dgm:prSet presAssocID="{B41CE2AC-6C10-4802-9B17-DBE353A77D12}" presName="textNode" presStyleLbl="node1" presStyleIdx="2" presStyleCnt="5" custScaleX="151490" custScaleY="187809">
        <dgm:presLayoutVars>
          <dgm:bulletEnabled val="1"/>
        </dgm:presLayoutVars>
      </dgm:prSet>
      <dgm:spPr/>
    </dgm:pt>
    <dgm:pt modelId="{8212EE08-8F24-4A2A-AB0E-2DB17E33763A}" type="pres">
      <dgm:prSet presAssocID="{0828CA2D-3AF2-4FB9-8571-10CCAFD03CA5}" presName="sibTrans" presStyleCnt="0"/>
      <dgm:spPr/>
    </dgm:pt>
    <dgm:pt modelId="{D5B9A38F-4BCD-4D5B-AABE-5C340020BE5D}" type="pres">
      <dgm:prSet presAssocID="{F554D5AB-D284-46E4-B0FC-D48A3791CDEA}" presName="textNode" presStyleLbl="node1" presStyleIdx="3" presStyleCnt="5" custScaleX="147566" custScaleY="185401">
        <dgm:presLayoutVars>
          <dgm:bulletEnabled val="1"/>
        </dgm:presLayoutVars>
      </dgm:prSet>
      <dgm:spPr/>
    </dgm:pt>
    <dgm:pt modelId="{8B2B3B61-B6C6-4FF6-B9A6-7841888BB0BC}" type="pres">
      <dgm:prSet presAssocID="{4F8BA568-2EBD-4027-B0A5-693AE7F3410D}" presName="sibTrans" presStyleCnt="0"/>
      <dgm:spPr/>
    </dgm:pt>
    <dgm:pt modelId="{71BCD72B-8E75-43A2-A708-F97E3FCFD0BE}" type="pres">
      <dgm:prSet presAssocID="{EC4C59FA-53D1-4790-B260-BDA9855ABDC7}" presName="textNode" presStyleLbl="node1" presStyleIdx="4" presStyleCnt="5" custScaleX="145836" custScaleY="184054">
        <dgm:presLayoutVars>
          <dgm:bulletEnabled val="1"/>
        </dgm:presLayoutVars>
      </dgm:prSet>
      <dgm:spPr/>
    </dgm:pt>
  </dgm:ptLst>
  <dgm:cxnLst>
    <dgm:cxn modelId="{17061407-C304-453B-BADF-34C882F7702B}" type="presOf" srcId="{B6E7ABB2-EC78-451F-87D7-A8E58D8C8CCF}" destId="{29DD52DC-9471-4179-98EA-1FCDFCEA86EB}" srcOrd="0" destOrd="0" presId="urn:microsoft.com/office/officeart/2005/8/layout/hProcess9"/>
    <dgm:cxn modelId="{729E3E0A-95AC-4E02-A107-B78D1C3ADBC0}" srcId="{8334F86F-312E-491D-9865-A856DA1A470C}" destId="{F554D5AB-D284-46E4-B0FC-D48A3791CDEA}" srcOrd="3" destOrd="0" parTransId="{F44F89A7-1CD2-4756-BB3C-FF31F6F2084F}" sibTransId="{4F8BA568-2EBD-4027-B0A5-693AE7F3410D}"/>
    <dgm:cxn modelId="{27672141-1478-40F5-93DA-AC00B2FD0E0F}" srcId="{8334F86F-312E-491D-9865-A856DA1A470C}" destId="{EC4C59FA-53D1-4790-B260-BDA9855ABDC7}" srcOrd="4" destOrd="0" parTransId="{A11BC9EA-D157-4C8E-A0B9-26F1A3B56BCB}" sibTransId="{5F9BCA76-FFBA-4F72-8CDA-D3EF7C7D057F}"/>
    <dgm:cxn modelId="{765FBB6F-93E0-4EE7-834D-6EB98EC6DADB}" srcId="{8334F86F-312E-491D-9865-A856DA1A470C}" destId="{B41CE2AC-6C10-4802-9B17-DBE353A77D12}" srcOrd="2" destOrd="0" parTransId="{36CE60FA-C692-4227-AB05-4F766656CD73}" sibTransId="{0828CA2D-3AF2-4FB9-8571-10CCAFD03CA5}"/>
    <dgm:cxn modelId="{B18D0953-A884-4A7E-ACD6-B4B03AA5D665}" type="presOf" srcId="{B41CE2AC-6C10-4802-9B17-DBE353A77D12}" destId="{A0DC9AED-9B10-4E44-9369-68ED1E24A161}" srcOrd="0" destOrd="0" presId="urn:microsoft.com/office/officeart/2005/8/layout/hProcess9"/>
    <dgm:cxn modelId="{82306657-4957-4A01-9F00-3750EDEBA223}" srcId="{8334F86F-312E-491D-9865-A856DA1A470C}" destId="{ABCA9FDF-6A61-47C6-8E6A-1C0402712ED0}" srcOrd="0" destOrd="0" parTransId="{EA9CB46A-138A-4F80-81CB-9255D9074C55}" sibTransId="{B3ABDC4E-CD92-4081-BAA4-2DC1D85AC0BC}"/>
    <dgm:cxn modelId="{14D6EF77-01B1-4DDC-928D-C76F2DF31030}" type="presOf" srcId="{F554D5AB-D284-46E4-B0FC-D48A3791CDEA}" destId="{D5B9A38F-4BCD-4D5B-AABE-5C340020BE5D}" srcOrd="0" destOrd="0" presId="urn:microsoft.com/office/officeart/2005/8/layout/hProcess9"/>
    <dgm:cxn modelId="{4B27ABA8-343C-4B7E-9457-2684313132D6}" type="presOf" srcId="{8334F86F-312E-491D-9865-A856DA1A470C}" destId="{8BCD34D2-2F0C-40DA-AC4A-F9EE70466B51}" srcOrd="0" destOrd="0" presId="urn:microsoft.com/office/officeart/2005/8/layout/hProcess9"/>
    <dgm:cxn modelId="{2D53B8BF-DB2D-434F-8F6B-D08A4D0E338E}" srcId="{8334F86F-312E-491D-9865-A856DA1A470C}" destId="{B6E7ABB2-EC78-451F-87D7-A8E58D8C8CCF}" srcOrd="1" destOrd="0" parTransId="{A120831E-0AF1-47B4-A6F8-12287B9FCBF7}" sibTransId="{E9B55F55-7F5A-43C4-B852-E0A7D443124A}"/>
    <dgm:cxn modelId="{B88DE2C5-9375-48C0-8E6C-0B731CFBBC0F}" type="presOf" srcId="{ABCA9FDF-6A61-47C6-8E6A-1C0402712ED0}" destId="{E35143C7-B391-4DB6-B71B-26FDE1778E08}" srcOrd="0" destOrd="0" presId="urn:microsoft.com/office/officeart/2005/8/layout/hProcess9"/>
    <dgm:cxn modelId="{F25526E3-0150-4573-B7DB-593E4A0F65B8}" type="presOf" srcId="{EC4C59FA-53D1-4790-B260-BDA9855ABDC7}" destId="{71BCD72B-8E75-43A2-A708-F97E3FCFD0BE}" srcOrd="0" destOrd="0" presId="urn:microsoft.com/office/officeart/2005/8/layout/hProcess9"/>
    <dgm:cxn modelId="{C83201F3-3A50-41CF-BBA0-BCEBC20C33C0}" type="presParOf" srcId="{8BCD34D2-2F0C-40DA-AC4A-F9EE70466B51}" destId="{BCDF33D2-AE98-4A04-A9C2-56AD4DE5B5CA}" srcOrd="0" destOrd="0" presId="urn:microsoft.com/office/officeart/2005/8/layout/hProcess9"/>
    <dgm:cxn modelId="{C65A22C1-32AB-437A-88CF-C3EBE098DC27}" type="presParOf" srcId="{8BCD34D2-2F0C-40DA-AC4A-F9EE70466B51}" destId="{11C5B6B9-B04D-40E0-8E9B-3BAFE1AB6D4B}" srcOrd="1" destOrd="0" presId="urn:microsoft.com/office/officeart/2005/8/layout/hProcess9"/>
    <dgm:cxn modelId="{2F416EFA-59E4-4B1D-B024-6E96C50D5A03}" type="presParOf" srcId="{11C5B6B9-B04D-40E0-8E9B-3BAFE1AB6D4B}" destId="{E35143C7-B391-4DB6-B71B-26FDE1778E08}" srcOrd="0" destOrd="0" presId="urn:microsoft.com/office/officeart/2005/8/layout/hProcess9"/>
    <dgm:cxn modelId="{3BEF83D8-CC47-4992-ADE9-0EF88972F804}" type="presParOf" srcId="{11C5B6B9-B04D-40E0-8E9B-3BAFE1AB6D4B}" destId="{600C5AEC-6955-4648-9BF2-B2AF07877FF8}" srcOrd="1" destOrd="0" presId="urn:microsoft.com/office/officeart/2005/8/layout/hProcess9"/>
    <dgm:cxn modelId="{A0A67100-DA05-4FAC-85C2-1566BF51D4DA}" type="presParOf" srcId="{11C5B6B9-B04D-40E0-8E9B-3BAFE1AB6D4B}" destId="{29DD52DC-9471-4179-98EA-1FCDFCEA86EB}" srcOrd="2" destOrd="0" presId="urn:microsoft.com/office/officeart/2005/8/layout/hProcess9"/>
    <dgm:cxn modelId="{CD710B49-E318-4738-B337-5D39E34E6563}" type="presParOf" srcId="{11C5B6B9-B04D-40E0-8E9B-3BAFE1AB6D4B}" destId="{B5B587C7-608F-47E8-B00A-E9E68EB13A69}" srcOrd="3" destOrd="0" presId="urn:microsoft.com/office/officeart/2005/8/layout/hProcess9"/>
    <dgm:cxn modelId="{7BD8FFFD-FD27-44E6-B590-86947ECF5430}" type="presParOf" srcId="{11C5B6B9-B04D-40E0-8E9B-3BAFE1AB6D4B}" destId="{A0DC9AED-9B10-4E44-9369-68ED1E24A161}" srcOrd="4" destOrd="0" presId="urn:microsoft.com/office/officeart/2005/8/layout/hProcess9"/>
    <dgm:cxn modelId="{D2432986-5711-43C5-85CC-9672779ADA61}" type="presParOf" srcId="{11C5B6B9-B04D-40E0-8E9B-3BAFE1AB6D4B}" destId="{8212EE08-8F24-4A2A-AB0E-2DB17E33763A}" srcOrd="5" destOrd="0" presId="urn:microsoft.com/office/officeart/2005/8/layout/hProcess9"/>
    <dgm:cxn modelId="{6364CA46-2DDE-4A0B-B485-FB7A43633398}" type="presParOf" srcId="{11C5B6B9-B04D-40E0-8E9B-3BAFE1AB6D4B}" destId="{D5B9A38F-4BCD-4D5B-AABE-5C340020BE5D}" srcOrd="6" destOrd="0" presId="urn:microsoft.com/office/officeart/2005/8/layout/hProcess9"/>
    <dgm:cxn modelId="{D5D59880-8D13-4922-849D-B5484DBD0AF4}" type="presParOf" srcId="{11C5B6B9-B04D-40E0-8E9B-3BAFE1AB6D4B}" destId="{8B2B3B61-B6C6-4FF6-B9A6-7841888BB0BC}" srcOrd="7" destOrd="0" presId="urn:microsoft.com/office/officeart/2005/8/layout/hProcess9"/>
    <dgm:cxn modelId="{4A547CC6-E9AA-473B-8F10-B769422F2C12}" type="presParOf" srcId="{11C5B6B9-B04D-40E0-8E9B-3BAFE1AB6D4B}" destId="{71BCD72B-8E75-43A2-A708-F97E3FCFD0BE}" srcOrd="8"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DB5D7-D8E9-4D53-A54B-7843FDEABE87}">
      <dsp:nvSpPr>
        <dsp:cNvPr id="0" name=""/>
        <dsp:cNvSpPr/>
      </dsp:nvSpPr>
      <dsp:spPr>
        <a:xfrm>
          <a:off x="5696585" y="2093100"/>
          <a:ext cx="2848088" cy="818585"/>
        </a:xfrm>
        <a:custGeom>
          <a:avLst/>
          <a:gdLst/>
          <a:ahLst/>
          <a:cxnLst/>
          <a:rect l="0" t="0" r="0" b="0"/>
          <a:pathLst>
            <a:path>
              <a:moveTo>
                <a:pt x="0" y="0"/>
              </a:moveTo>
              <a:lnTo>
                <a:pt x="0" y="577992"/>
              </a:lnTo>
              <a:lnTo>
                <a:pt x="2848088" y="577992"/>
              </a:lnTo>
              <a:lnTo>
                <a:pt x="2848088" y="818585"/>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CEAE87F-05A8-4608-ADFE-528770E1CE90}">
      <dsp:nvSpPr>
        <dsp:cNvPr id="0" name=""/>
        <dsp:cNvSpPr/>
      </dsp:nvSpPr>
      <dsp:spPr>
        <a:xfrm>
          <a:off x="2796801" y="2093100"/>
          <a:ext cx="2899783" cy="818585"/>
        </a:xfrm>
        <a:custGeom>
          <a:avLst/>
          <a:gdLst/>
          <a:ahLst/>
          <a:cxnLst/>
          <a:rect l="0" t="0" r="0" b="0"/>
          <a:pathLst>
            <a:path>
              <a:moveTo>
                <a:pt x="2899783" y="0"/>
              </a:moveTo>
              <a:lnTo>
                <a:pt x="2899783" y="577992"/>
              </a:lnTo>
              <a:lnTo>
                <a:pt x="0" y="577992"/>
              </a:lnTo>
              <a:lnTo>
                <a:pt x="0" y="818585"/>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A4F12A6-7AC2-4F7F-A4FE-3C42A720A97D}">
      <dsp:nvSpPr>
        <dsp:cNvPr id="0" name=""/>
        <dsp:cNvSpPr/>
      </dsp:nvSpPr>
      <dsp:spPr>
        <a:xfrm>
          <a:off x="2260905" y="-269930"/>
          <a:ext cx="6871358" cy="236303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2A36F6C-F099-446F-8248-8E75F9CFA4A4}">
      <dsp:nvSpPr>
        <dsp:cNvPr id="0" name=""/>
        <dsp:cNvSpPr/>
      </dsp:nvSpPr>
      <dsp:spPr>
        <a:xfrm>
          <a:off x="2549472" y="4207"/>
          <a:ext cx="6871358" cy="2363030"/>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latin typeface="+mn-lt"/>
            </a:rPr>
            <a:t>- Yürürlük: 1994</a:t>
          </a:r>
        </a:p>
        <a:p>
          <a:pPr marL="0" lvl="0" indent="0" algn="l" defTabSz="622300">
            <a:lnSpc>
              <a:spcPct val="90000"/>
            </a:lnSpc>
            <a:spcBef>
              <a:spcPct val="0"/>
            </a:spcBef>
            <a:spcAft>
              <a:spcPct val="35000"/>
            </a:spcAft>
            <a:buNone/>
          </a:pPr>
          <a:r>
            <a:rPr lang="tr-TR" sz="1400" b="1" kern="1200" dirty="0">
              <a:latin typeface="+mn-lt"/>
            </a:rPr>
            <a:t>- Temel Kural ve Prensipler: </a:t>
          </a:r>
        </a:p>
        <a:p>
          <a:pPr marL="0" lvl="0" indent="0" algn="l" defTabSz="622300">
            <a:lnSpc>
              <a:spcPct val="90000"/>
            </a:lnSpc>
            <a:spcBef>
              <a:spcPct val="0"/>
            </a:spcBef>
            <a:spcAft>
              <a:spcPct val="35000"/>
            </a:spcAft>
            <a:buNone/>
          </a:pPr>
          <a:r>
            <a:rPr lang="tr-TR" sz="1400" b="1" kern="1200" dirty="0">
              <a:latin typeface="+mn-lt"/>
            </a:rPr>
            <a:t>	Ortak Fakat Farklılaştırılmış Yükümlülükler, </a:t>
          </a:r>
        </a:p>
        <a:p>
          <a:pPr marL="0" lvl="0" indent="0" algn="l" defTabSz="622300">
            <a:lnSpc>
              <a:spcPct val="90000"/>
            </a:lnSpc>
            <a:spcBef>
              <a:spcPct val="0"/>
            </a:spcBef>
            <a:spcAft>
              <a:spcPct val="35000"/>
            </a:spcAft>
            <a:buNone/>
          </a:pPr>
          <a:r>
            <a:rPr lang="tr-TR" sz="1400" b="1" kern="1200" dirty="0">
              <a:latin typeface="+mn-lt"/>
            </a:rPr>
            <a:t>	Taraf Devletlerin İhtiyaç ve Özel Koşullarının Dikkate Alınması, </a:t>
          </a:r>
        </a:p>
        <a:p>
          <a:pPr marL="0" lvl="0" indent="0" algn="l" defTabSz="622300">
            <a:lnSpc>
              <a:spcPct val="90000"/>
            </a:lnSpc>
            <a:spcBef>
              <a:spcPct val="0"/>
            </a:spcBef>
            <a:spcAft>
              <a:spcPct val="35000"/>
            </a:spcAft>
            <a:buNone/>
          </a:pPr>
          <a:r>
            <a:rPr lang="tr-TR" sz="1400" b="1" kern="1200" dirty="0">
              <a:latin typeface="+mn-lt"/>
            </a:rPr>
            <a:t>- EK-I Ülkeleri (Azaltımda Aksiyon Alma Yükümlülüğü), </a:t>
          </a:r>
        </a:p>
        <a:p>
          <a:pPr marL="0" lvl="0" indent="0" algn="l" defTabSz="622300">
            <a:lnSpc>
              <a:spcPct val="90000"/>
            </a:lnSpc>
            <a:spcBef>
              <a:spcPct val="0"/>
            </a:spcBef>
            <a:spcAft>
              <a:spcPct val="35000"/>
            </a:spcAft>
            <a:buNone/>
          </a:pPr>
          <a:r>
            <a:rPr lang="tr-TR" sz="1400" b="1" kern="1200" dirty="0">
              <a:latin typeface="+mn-lt"/>
            </a:rPr>
            <a:t>- Ek-II Ülkeleri (Azaltımda Aksiyon Alma Yükümlülüğü+ Malî Yükümlülük)</a:t>
          </a:r>
        </a:p>
        <a:p>
          <a:pPr marL="0" lvl="0" indent="0" algn="l" defTabSz="622300">
            <a:lnSpc>
              <a:spcPct val="90000"/>
            </a:lnSpc>
            <a:spcBef>
              <a:spcPct val="0"/>
            </a:spcBef>
            <a:spcAft>
              <a:spcPct val="35000"/>
            </a:spcAft>
            <a:buNone/>
          </a:pPr>
          <a:r>
            <a:rPr lang="tr-TR" sz="1400" b="1" kern="1200" dirty="0">
              <a:latin typeface="+mn-lt"/>
            </a:rPr>
            <a:t>- Sayısallaştırılmış Emisyon Azaltım Yükümlülüğü Getirmemektedir </a:t>
          </a:r>
        </a:p>
        <a:p>
          <a:pPr marL="0" lvl="0" indent="0" algn="l" defTabSz="622300">
            <a:lnSpc>
              <a:spcPct val="90000"/>
            </a:lnSpc>
            <a:spcBef>
              <a:spcPct val="0"/>
            </a:spcBef>
            <a:spcAft>
              <a:spcPct val="35000"/>
            </a:spcAft>
            <a:buNone/>
          </a:pPr>
          <a:r>
            <a:rPr lang="tr-TR" sz="1400" b="1" kern="1200" dirty="0">
              <a:latin typeface="+mn-lt"/>
            </a:rPr>
            <a:t>- Türkiye, 2004 Yılında Taraf Olmuştur, </a:t>
          </a:r>
          <a:r>
            <a:rPr lang="tr-TR" sz="1400" b="1" u="sng" kern="1200" dirty="0">
              <a:latin typeface="+mn-lt"/>
            </a:rPr>
            <a:t>Ek-I Ülkeleri Arasında Yer Almaktadır</a:t>
          </a:r>
          <a:r>
            <a:rPr lang="tr-TR" sz="700" b="1" kern="1200" dirty="0">
              <a:latin typeface="+mn-lt"/>
            </a:rPr>
            <a:t>.</a:t>
          </a:r>
        </a:p>
      </dsp:txBody>
      <dsp:txXfrm>
        <a:off x="2618683" y="73418"/>
        <a:ext cx="6732936" cy="2224608"/>
      </dsp:txXfrm>
    </dsp:sp>
    <dsp:sp modelId="{402F1CCE-FD89-4A5C-8583-B94831BB6E62}">
      <dsp:nvSpPr>
        <dsp:cNvPr id="0" name=""/>
        <dsp:cNvSpPr/>
      </dsp:nvSpPr>
      <dsp:spPr>
        <a:xfrm>
          <a:off x="180585" y="2911685"/>
          <a:ext cx="5232431" cy="2147601"/>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63E6E-A65C-4B97-8A48-F8008796DFEB}">
      <dsp:nvSpPr>
        <dsp:cNvPr id="0" name=""/>
        <dsp:cNvSpPr/>
      </dsp:nvSpPr>
      <dsp:spPr>
        <a:xfrm>
          <a:off x="469152" y="3185824"/>
          <a:ext cx="5232431" cy="2147601"/>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t>-Yürürlük: 2005, Yürürlükten Kalkma: 2020 Sonu</a:t>
          </a:r>
        </a:p>
        <a:p>
          <a:pPr marL="0" lvl="0" indent="0" algn="l" defTabSz="622300">
            <a:lnSpc>
              <a:spcPct val="90000"/>
            </a:lnSpc>
            <a:spcBef>
              <a:spcPct val="0"/>
            </a:spcBef>
            <a:spcAft>
              <a:spcPct val="35000"/>
            </a:spcAft>
            <a:buNone/>
          </a:pPr>
          <a:r>
            <a:rPr lang="tr-TR" sz="1400" b="1" kern="1200" dirty="0"/>
            <a:t>- </a:t>
          </a:r>
          <a:r>
            <a:rPr lang="tr-TR" sz="1400" b="1" u="sng" kern="1200" dirty="0"/>
            <a:t>Sayısallaştırılmış</a:t>
          </a:r>
          <a:r>
            <a:rPr lang="tr-TR" sz="1400" b="1" kern="1200" dirty="0"/>
            <a:t> Sera Gazı Azaltım Yükümlülükleri Getirmekte</a:t>
          </a:r>
        </a:p>
        <a:p>
          <a:pPr marL="0" lvl="0" indent="0" algn="l" defTabSz="622300">
            <a:lnSpc>
              <a:spcPct val="90000"/>
            </a:lnSpc>
            <a:spcBef>
              <a:spcPct val="0"/>
            </a:spcBef>
            <a:spcAft>
              <a:spcPct val="35000"/>
            </a:spcAft>
            <a:buNone/>
          </a:pPr>
          <a:r>
            <a:rPr lang="tr-TR" sz="1400" b="1" kern="1200" dirty="0"/>
            <a:t>-  Yükümlülük Dönemleri: 2008-2012, 2012-2020 </a:t>
          </a:r>
        </a:p>
        <a:p>
          <a:pPr marL="0" lvl="0" indent="0" algn="l" defTabSz="622300">
            <a:lnSpc>
              <a:spcPct val="90000"/>
            </a:lnSpc>
            <a:spcBef>
              <a:spcPct val="0"/>
            </a:spcBef>
            <a:spcAft>
              <a:spcPct val="35000"/>
            </a:spcAft>
            <a:buNone/>
          </a:pPr>
          <a:r>
            <a:rPr lang="tr-TR" sz="1400" b="1" kern="1200" dirty="0"/>
            <a:t>-  Esneklik ve İşbirliği Mekanizmaları (ETS, JI, CDM)</a:t>
          </a:r>
        </a:p>
        <a:p>
          <a:pPr marL="0" lvl="0" indent="0" algn="l" defTabSz="622300">
            <a:lnSpc>
              <a:spcPct val="90000"/>
            </a:lnSpc>
            <a:spcBef>
              <a:spcPct val="0"/>
            </a:spcBef>
            <a:spcAft>
              <a:spcPct val="35000"/>
            </a:spcAft>
            <a:buNone/>
          </a:pPr>
          <a:r>
            <a:rPr lang="tr-TR" sz="1400" b="1" kern="1200" dirty="0">
              <a:solidFill>
                <a:schemeClr val="tx1"/>
              </a:solidFill>
            </a:rPr>
            <a:t>-  </a:t>
          </a:r>
          <a:r>
            <a:rPr lang="tr-TR" sz="1400" b="1" u="none" kern="1200" dirty="0">
              <a:solidFill>
                <a:schemeClr val="tx1"/>
              </a:solidFill>
            </a:rPr>
            <a:t>Türkiye, 2009 Yılında Taraf Olduğundan Protokol Eklerinde Yer Almadığı İçin Sayısallaştırılmış Emisyon Azaltım Yükümlülüğü Bulunmamakta</a:t>
          </a:r>
          <a:endParaRPr lang="tr-TR" sz="1300" u="none" kern="1200" dirty="0"/>
        </a:p>
      </dsp:txBody>
      <dsp:txXfrm>
        <a:off x="532053" y="3248725"/>
        <a:ext cx="5106629" cy="2021799"/>
      </dsp:txXfrm>
    </dsp:sp>
    <dsp:sp modelId="{1772635C-923F-481D-8E4F-3DD4FB32017E}">
      <dsp:nvSpPr>
        <dsp:cNvPr id="0" name=""/>
        <dsp:cNvSpPr/>
      </dsp:nvSpPr>
      <dsp:spPr>
        <a:xfrm>
          <a:off x="5902733" y="2911685"/>
          <a:ext cx="5283880" cy="2147601"/>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15FEDFF-4A8F-490E-97DB-79DD93E19F26}">
      <dsp:nvSpPr>
        <dsp:cNvPr id="0" name=""/>
        <dsp:cNvSpPr/>
      </dsp:nvSpPr>
      <dsp:spPr>
        <a:xfrm>
          <a:off x="6191299" y="3185824"/>
          <a:ext cx="5283880" cy="2147601"/>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t>- Kabul: 2015, Yürürlük: 2016, Uygulama: 2021</a:t>
          </a:r>
        </a:p>
        <a:p>
          <a:pPr marL="0" lvl="0" indent="0" algn="l" defTabSz="622300">
            <a:lnSpc>
              <a:spcPct val="90000"/>
            </a:lnSpc>
            <a:spcBef>
              <a:spcPct val="0"/>
            </a:spcBef>
            <a:spcAft>
              <a:spcPct val="35000"/>
            </a:spcAft>
            <a:buNone/>
          </a:pPr>
          <a:r>
            <a:rPr lang="tr-TR" sz="1400" b="1" kern="1200" dirty="0"/>
            <a:t>- Amaç: Küresel Isınmayı 2 derece hatta  1.5 C</a:t>
          </a:r>
          <a:r>
            <a:rPr lang="tr-TR" sz="1400" kern="1200" dirty="0"/>
            <a:t>°</a:t>
          </a:r>
          <a:r>
            <a:rPr lang="tr-TR" sz="1400" b="1" kern="1200" dirty="0"/>
            <a:t> ile Sınırlandırmak (Glasgow İklim Paktı)</a:t>
          </a:r>
        </a:p>
        <a:p>
          <a:pPr marL="0" lvl="0" indent="0" algn="l" defTabSz="622300">
            <a:lnSpc>
              <a:spcPct val="90000"/>
            </a:lnSpc>
            <a:spcBef>
              <a:spcPct val="0"/>
            </a:spcBef>
            <a:spcAft>
              <a:spcPct val="35000"/>
            </a:spcAft>
            <a:buNone/>
          </a:pPr>
          <a:r>
            <a:rPr lang="tr-TR" sz="1400" b="1" kern="1200" dirty="0"/>
            <a:t>- </a:t>
          </a:r>
          <a:r>
            <a:rPr lang="tr-TR" sz="1300" b="1" kern="1200" dirty="0"/>
            <a:t>Sayısallaştırılmış Azaltım Yükümlülüğünü Düzenlemez, Taraflar Azaltım Taahhütlerini Kendileri Belirler, Taahhütlerini İçeren Ulusal Katkı Beyanı’nı iletir «Bottom Up Approach»</a:t>
          </a:r>
        </a:p>
        <a:p>
          <a:pPr marL="0" lvl="0" indent="0" algn="l" defTabSz="622300">
            <a:lnSpc>
              <a:spcPct val="90000"/>
            </a:lnSpc>
            <a:spcBef>
              <a:spcPct val="0"/>
            </a:spcBef>
            <a:spcAft>
              <a:spcPct val="35000"/>
            </a:spcAft>
            <a:buNone/>
          </a:pPr>
          <a:r>
            <a:rPr lang="tr-TR" sz="1400" b="1" kern="1200" dirty="0"/>
            <a:t>- Gelişmiş </a:t>
          </a:r>
          <a:r>
            <a:rPr lang="tr-TR" sz="1400" b="1" u="none" kern="1200" dirty="0"/>
            <a:t>Ülkeler Mutlak Azaltım </a:t>
          </a:r>
          <a:r>
            <a:rPr lang="tr-TR" sz="1400" b="1" kern="1200" dirty="0"/>
            <a:t>Taahhüdü Üstlenmekte</a:t>
          </a:r>
        </a:p>
        <a:p>
          <a:pPr marL="0" lvl="0" indent="0" algn="l" defTabSz="622300">
            <a:lnSpc>
              <a:spcPct val="90000"/>
            </a:lnSpc>
            <a:spcBef>
              <a:spcPct val="0"/>
            </a:spcBef>
            <a:spcAft>
              <a:spcPct val="35000"/>
            </a:spcAft>
            <a:buNone/>
          </a:pPr>
          <a:r>
            <a:rPr lang="tr-TR" sz="1400" b="1" kern="1200" dirty="0"/>
            <a:t>- İşbirliği Mekanizmalarının Kurulmasını Öngörmekte (Madde 6)</a:t>
          </a:r>
        </a:p>
        <a:p>
          <a:pPr marL="0" lvl="0" indent="0" algn="l" defTabSz="622300">
            <a:lnSpc>
              <a:spcPct val="90000"/>
            </a:lnSpc>
            <a:spcBef>
              <a:spcPct val="0"/>
            </a:spcBef>
            <a:spcAft>
              <a:spcPct val="35000"/>
            </a:spcAft>
            <a:buNone/>
          </a:pPr>
          <a:r>
            <a:rPr lang="tr-TR" sz="1400" b="1" kern="1200" dirty="0"/>
            <a:t>- Türkiye 2016 Yılında PA İmzaladı, 10 Kasım 2021’de Taraf Oldu</a:t>
          </a:r>
        </a:p>
      </dsp:txBody>
      <dsp:txXfrm>
        <a:off x="6254200" y="3248725"/>
        <a:ext cx="5158078" cy="2021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F33D2-AE98-4A04-A9C2-56AD4DE5B5CA}">
      <dsp:nvSpPr>
        <dsp:cNvPr id="0" name=""/>
        <dsp:cNvSpPr/>
      </dsp:nvSpPr>
      <dsp:spPr>
        <a:xfrm>
          <a:off x="0" y="0"/>
          <a:ext cx="12004423" cy="4350495"/>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35143C7-B391-4DB6-B71B-26FDE1778E08}">
      <dsp:nvSpPr>
        <dsp:cNvPr id="0" name=""/>
        <dsp:cNvSpPr/>
      </dsp:nvSpPr>
      <dsp:spPr>
        <a:xfrm>
          <a:off x="27819" y="538634"/>
          <a:ext cx="1975294" cy="3273225"/>
        </a:xfrm>
        <a:prstGeom prst="roundRect">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t>Kapsam-AB Komisyonu                                                                           (14 Temmuz 2021)</a:t>
          </a:r>
        </a:p>
        <a:p>
          <a:pPr marL="0" lvl="0" indent="0" algn="ctr" defTabSz="711200">
            <a:lnSpc>
              <a:spcPct val="90000"/>
            </a:lnSpc>
            <a:spcBef>
              <a:spcPct val="0"/>
            </a:spcBef>
            <a:spcAft>
              <a:spcPct val="35000"/>
            </a:spcAft>
            <a:buNone/>
          </a:pPr>
          <a:r>
            <a:rPr lang="tr-TR" sz="1600" b="0" kern="1200" dirty="0"/>
            <a:t>-Demir/Çelik</a:t>
          </a:r>
        </a:p>
        <a:p>
          <a:pPr marL="0" lvl="0" indent="0" algn="ctr" defTabSz="711200">
            <a:lnSpc>
              <a:spcPct val="90000"/>
            </a:lnSpc>
            <a:spcBef>
              <a:spcPct val="0"/>
            </a:spcBef>
            <a:spcAft>
              <a:spcPct val="35000"/>
            </a:spcAft>
            <a:buNone/>
          </a:pPr>
          <a:r>
            <a:rPr lang="tr-TR" sz="1600" b="0" kern="1200" dirty="0"/>
            <a:t>-Alüminyum</a:t>
          </a:r>
        </a:p>
        <a:p>
          <a:pPr marL="0" lvl="0" indent="0" algn="ctr" defTabSz="711200">
            <a:lnSpc>
              <a:spcPct val="90000"/>
            </a:lnSpc>
            <a:spcBef>
              <a:spcPct val="0"/>
            </a:spcBef>
            <a:spcAft>
              <a:spcPct val="35000"/>
            </a:spcAft>
            <a:buNone/>
          </a:pPr>
          <a:r>
            <a:rPr lang="tr-TR" sz="1600" b="0" kern="1200" dirty="0"/>
            <a:t>-Çimento</a:t>
          </a:r>
        </a:p>
        <a:p>
          <a:pPr marL="0" lvl="0" indent="0" algn="ctr" defTabSz="711200">
            <a:lnSpc>
              <a:spcPct val="90000"/>
            </a:lnSpc>
            <a:spcBef>
              <a:spcPct val="0"/>
            </a:spcBef>
            <a:spcAft>
              <a:spcPct val="35000"/>
            </a:spcAft>
            <a:buNone/>
          </a:pPr>
          <a:r>
            <a:rPr lang="tr-TR" sz="1600" b="0" kern="1200" dirty="0"/>
            <a:t>Gübre</a:t>
          </a:r>
        </a:p>
        <a:p>
          <a:pPr marL="0" lvl="0" indent="0" algn="ctr" defTabSz="711200">
            <a:lnSpc>
              <a:spcPct val="90000"/>
            </a:lnSpc>
            <a:spcBef>
              <a:spcPct val="0"/>
            </a:spcBef>
            <a:spcAft>
              <a:spcPct val="35000"/>
            </a:spcAft>
            <a:buNone/>
          </a:pPr>
          <a:r>
            <a:rPr lang="tr-TR" sz="1600" b="0" kern="1200" dirty="0"/>
            <a:t>Elektrik</a:t>
          </a:r>
        </a:p>
      </dsp:txBody>
      <dsp:txXfrm>
        <a:off x="124245" y="635060"/>
        <a:ext cx="1782442" cy="3080373"/>
      </dsp:txXfrm>
    </dsp:sp>
    <dsp:sp modelId="{29DD52DC-9471-4179-98EA-1FCDFCEA86EB}">
      <dsp:nvSpPr>
        <dsp:cNvPr id="0" name=""/>
        <dsp:cNvSpPr/>
      </dsp:nvSpPr>
      <dsp:spPr>
        <a:xfrm>
          <a:off x="2172727" y="532665"/>
          <a:ext cx="2252143" cy="3285163"/>
        </a:xfrm>
        <a:prstGeom prst="roundRect">
          <a:avLst/>
        </a:prstGeom>
        <a:solidFill>
          <a:schemeClr val="accent1">
            <a:lumMod val="50000"/>
          </a:schemeClr>
        </a:solidFill>
        <a:ln>
          <a:solidFill>
            <a:schemeClr val="tx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t>Kapsam-Avrupa Parlamentosu                                                  (2 Haziran 2022)</a:t>
          </a:r>
        </a:p>
        <a:p>
          <a:pPr marL="0" lvl="0" indent="0" algn="ctr" defTabSz="711200">
            <a:lnSpc>
              <a:spcPct val="90000"/>
            </a:lnSpc>
            <a:spcBef>
              <a:spcPct val="0"/>
            </a:spcBef>
            <a:spcAft>
              <a:spcPct val="35000"/>
            </a:spcAft>
            <a:buNone/>
          </a:pPr>
          <a:r>
            <a:rPr lang="tr-TR" sz="1600" b="0" kern="1200" dirty="0"/>
            <a:t>-Demir/Çelik</a:t>
          </a:r>
        </a:p>
        <a:p>
          <a:pPr marL="0" lvl="0" indent="0" algn="ctr" defTabSz="711200">
            <a:lnSpc>
              <a:spcPct val="90000"/>
            </a:lnSpc>
            <a:spcBef>
              <a:spcPct val="0"/>
            </a:spcBef>
            <a:spcAft>
              <a:spcPct val="35000"/>
            </a:spcAft>
            <a:buNone/>
          </a:pPr>
          <a:r>
            <a:rPr lang="tr-TR" sz="1600" b="0" kern="1200" dirty="0"/>
            <a:t>-Alüminyum, Çimento</a:t>
          </a:r>
        </a:p>
        <a:p>
          <a:pPr marL="0" lvl="0" indent="0" algn="ctr" defTabSz="711200">
            <a:lnSpc>
              <a:spcPct val="90000"/>
            </a:lnSpc>
            <a:spcBef>
              <a:spcPct val="0"/>
            </a:spcBef>
            <a:spcAft>
              <a:spcPct val="35000"/>
            </a:spcAft>
            <a:buNone/>
          </a:pPr>
          <a:r>
            <a:rPr lang="tr-TR" sz="1600" b="0" kern="1200" dirty="0"/>
            <a:t>-Gübre, Elektrik</a:t>
          </a:r>
        </a:p>
        <a:p>
          <a:pPr marL="0" lvl="0" indent="0" algn="ctr" defTabSz="711200">
            <a:lnSpc>
              <a:spcPct val="90000"/>
            </a:lnSpc>
            <a:spcBef>
              <a:spcPct val="0"/>
            </a:spcBef>
            <a:spcAft>
              <a:spcPct val="35000"/>
            </a:spcAft>
            <a:buNone/>
          </a:pPr>
          <a:r>
            <a:rPr lang="tr-TR" sz="1600" b="0" kern="1200" dirty="0"/>
            <a:t>-Hidrojen</a:t>
          </a:r>
        </a:p>
        <a:p>
          <a:pPr marL="0" lvl="0" indent="0" algn="ctr" defTabSz="711200">
            <a:lnSpc>
              <a:spcPct val="90000"/>
            </a:lnSpc>
            <a:spcBef>
              <a:spcPct val="0"/>
            </a:spcBef>
            <a:spcAft>
              <a:spcPct val="35000"/>
            </a:spcAft>
            <a:buNone/>
          </a:pPr>
          <a:r>
            <a:rPr lang="tr-TR" sz="1600" b="0" kern="1200" dirty="0"/>
            <a:t>-Organik Kimyasallar</a:t>
          </a:r>
        </a:p>
        <a:p>
          <a:pPr marL="0" lvl="0" indent="0" algn="ctr" defTabSz="711200">
            <a:lnSpc>
              <a:spcPct val="90000"/>
            </a:lnSpc>
            <a:spcBef>
              <a:spcPct val="0"/>
            </a:spcBef>
            <a:spcAft>
              <a:spcPct val="35000"/>
            </a:spcAft>
            <a:buNone/>
          </a:pPr>
          <a:r>
            <a:rPr lang="tr-TR" sz="1600" b="0" kern="1200" dirty="0"/>
            <a:t>-Amonyak</a:t>
          </a:r>
        </a:p>
        <a:p>
          <a:pPr marL="0" lvl="0" indent="0" algn="ctr" defTabSz="711200">
            <a:lnSpc>
              <a:spcPct val="90000"/>
            </a:lnSpc>
            <a:spcBef>
              <a:spcPct val="0"/>
            </a:spcBef>
            <a:spcAft>
              <a:spcPct val="35000"/>
            </a:spcAft>
            <a:buNone/>
          </a:pPr>
          <a:r>
            <a:rPr lang="tr-TR" sz="1600" b="0" kern="1200" dirty="0"/>
            <a:t>-Polimerler (Plastik)</a:t>
          </a:r>
        </a:p>
        <a:p>
          <a:pPr marL="0" lvl="0" indent="0" algn="ctr" defTabSz="711200">
            <a:lnSpc>
              <a:spcPct val="90000"/>
            </a:lnSpc>
            <a:spcBef>
              <a:spcPct val="0"/>
            </a:spcBef>
            <a:spcAft>
              <a:spcPct val="35000"/>
            </a:spcAft>
            <a:buNone/>
          </a:pPr>
          <a:endParaRPr lang="tr-TR" sz="1600" b="1" kern="1200" dirty="0"/>
        </a:p>
      </dsp:txBody>
      <dsp:txXfrm>
        <a:off x="2282668" y="642606"/>
        <a:ext cx="2032261" cy="3065281"/>
      </dsp:txXfrm>
    </dsp:sp>
    <dsp:sp modelId="{A0DC9AED-9B10-4E44-9369-68ED1E24A161}">
      <dsp:nvSpPr>
        <dsp:cNvPr id="0" name=""/>
        <dsp:cNvSpPr/>
      </dsp:nvSpPr>
      <dsp:spPr>
        <a:xfrm>
          <a:off x="4531922" y="541123"/>
          <a:ext cx="2440780" cy="3268248"/>
        </a:xfrm>
        <a:prstGeom prst="roundRect">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rgbClr val="FF0000"/>
              </a:solidFill>
            </a:rPr>
            <a:t>Kapsam-Üçlü Uzlaşı                                                       (13  Aralık 2022)</a:t>
          </a:r>
        </a:p>
        <a:p>
          <a:pPr marL="0" lvl="0" indent="0" algn="ctr" defTabSz="711200">
            <a:lnSpc>
              <a:spcPct val="90000"/>
            </a:lnSpc>
            <a:spcBef>
              <a:spcPct val="0"/>
            </a:spcBef>
            <a:spcAft>
              <a:spcPct val="35000"/>
            </a:spcAft>
            <a:buNone/>
          </a:pPr>
          <a:r>
            <a:rPr lang="tr-TR" sz="1500" b="0" kern="1200" dirty="0"/>
            <a:t>-Demir/Çelik, Alüminyum</a:t>
          </a:r>
        </a:p>
        <a:p>
          <a:pPr marL="0" lvl="0" indent="0" algn="ctr" defTabSz="711200">
            <a:lnSpc>
              <a:spcPct val="90000"/>
            </a:lnSpc>
            <a:spcBef>
              <a:spcPct val="0"/>
            </a:spcBef>
            <a:spcAft>
              <a:spcPct val="35000"/>
            </a:spcAft>
            <a:buNone/>
          </a:pPr>
          <a:r>
            <a:rPr lang="tr-TR" sz="1500" b="0" kern="1200" dirty="0"/>
            <a:t>-Çimento, Gübre</a:t>
          </a:r>
        </a:p>
        <a:p>
          <a:pPr marL="0" lvl="0" indent="0" algn="ctr" defTabSz="711200">
            <a:lnSpc>
              <a:spcPct val="90000"/>
            </a:lnSpc>
            <a:spcBef>
              <a:spcPct val="0"/>
            </a:spcBef>
            <a:spcAft>
              <a:spcPct val="35000"/>
            </a:spcAft>
            <a:buNone/>
          </a:pPr>
          <a:r>
            <a:rPr lang="tr-TR" sz="1500" b="0" kern="1200" dirty="0"/>
            <a:t>-Elektrik, Hidrojen</a:t>
          </a:r>
        </a:p>
        <a:p>
          <a:pPr marL="0" lvl="0" indent="0" algn="ctr" defTabSz="711200">
            <a:lnSpc>
              <a:spcPct val="90000"/>
            </a:lnSpc>
            <a:spcBef>
              <a:spcPct val="0"/>
            </a:spcBef>
            <a:spcAft>
              <a:spcPct val="35000"/>
            </a:spcAft>
            <a:buNone/>
          </a:pPr>
          <a:r>
            <a:rPr lang="tr-TR" sz="1500" b="0" kern="1200" dirty="0"/>
            <a:t>-Girdiler: </a:t>
          </a:r>
          <a:r>
            <a:rPr lang="tr-TR" sz="1500" b="0" kern="1200" dirty="0" err="1"/>
            <a:t>ferro</a:t>
          </a:r>
          <a:r>
            <a:rPr lang="tr-TR" sz="1500" b="0" kern="1200" dirty="0"/>
            <a:t>-alaşımlar, </a:t>
          </a:r>
          <a:r>
            <a:rPr lang="tr-TR" sz="1500" b="0" kern="1200" dirty="0" err="1"/>
            <a:t>aglomere</a:t>
          </a:r>
          <a:r>
            <a:rPr lang="tr-TR" sz="1500" b="0" kern="1200" dirty="0"/>
            <a:t> demir-cevherleri, kaolin ve kaolinli killer </a:t>
          </a:r>
        </a:p>
        <a:p>
          <a:pPr marL="0" lvl="0" indent="0" algn="ctr" defTabSz="711200">
            <a:lnSpc>
              <a:spcPct val="90000"/>
            </a:lnSpc>
            <a:spcBef>
              <a:spcPct val="0"/>
            </a:spcBef>
            <a:spcAft>
              <a:spcPct val="35000"/>
            </a:spcAft>
            <a:buNone/>
          </a:pPr>
          <a:r>
            <a:rPr lang="tr-TR" sz="1500" b="0" kern="1200" dirty="0"/>
            <a:t>İşlenmiş Yarı </a:t>
          </a:r>
          <a:r>
            <a:rPr lang="tr-TR" sz="1500" b="0" kern="1200" dirty="0" err="1"/>
            <a:t>Mamüller</a:t>
          </a:r>
          <a:r>
            <a:rPr lang="tr-TR" sz="1500" b="0" kern="1200" dirty="0"/>
            <a:t>: demir veya çelikten  vida, cıvata, bağlantı elemanları </a:t>
          </a:r>
        </a:p>
      </dsp:txBody>
      <dsp:txXfrm>
        <a:off x="4651071" y="660272"/>
        <a:ext cx="2202482" cy="3029950"/>
      </dsp:txXfrm>
    </dsp:sp>
    <dsp:sp modelId="{D5B9A38F-4BCD-4D5B-AABE-5C340020BE5D}">
      <dsp:nvSpPr>
        <dsp:cNvPr id="0" name=""/>
        <dsp:cNvSpPr/>
      </dsp:nvSpPr>
      <dsp:spPr>
        <a:xfrm>
          <a:off x="7111035" y="562075"/>
          <a:ext cx="2377558" cy="3226344"/>
        </a:xfrm>
        <a:prstGeom prst="roundRect">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t>Kapsam-2026</a:t>
          </a:r>
        </a:p>
        <a:p>
          <a:pPr marL="0" lvl="0" indent="0" algn="ctr" defTabSz="711200">
            <a:lnSpc>
              <a:spcPct val="90000"/>
            </a:lnSpc>
            <a:spcBef>
              <a:spcPct val="0"/>
            </a:spcBef>
            <a:spcAft>
              <a:spcPct val="35000"/>
            </a:spcAft>
            <a:buNone/>
          </a:pPr>
          <a:r>
            <a:rPr lang="tr-TR" sz="1600" b="0" kern="1200" dirty="0"/>
            <a:t>Sektör kapsamı genişleyecek</a:t>
          </a:r>
        </a:p>
        <a:p>
          <a:pPr marL="0" lvl="0" indent="0" algn="ctr" defTabSz="711200">
            <a:lnSpc>
              <a:spcPct val="90000"/>
            </a:lnSpc>
            <a:spcBef>
              <a:spcPct val="0"/>
            </a:spcBef>
            <a:spcAft>
              <a:spcPct val="35000"/>
            </a:spcAft>
            <a:buNone/>
          </a:pPr>
          <a:r>
            <a:rPr lang="tr-TR" sz="1600" b="0" kern="1200" dirty="0"/>
            <a:t>-</a:t>
          </a:r>
          <a:r>
            <a:rPr lang="tr-TR" sz="1400" b="0" kern="1200" dirty="0"/>
            <a:t>Organik kimyasallar, polimerler başta olmak üzere kağıt, karton, cam, seramik, demir dışı metal sektörleri, rafineriler ayrıca çok sayıda kullanıcı sektörler (aletler, makinalar vs.), Ek-1A sektörlerine ilişkin  dolaylı emisyonlar ve taşımacılık sektörü  kapsama dahil olabilir</a:t>
          </a:r>
        </a:p>
      </dsp:txBody>
      <dsp:txXfrm>
        <a:off x="7227098" y="678138"/>
        <a:ext cx="2145432" cy="2994218"/>
      </dsp:txXfrm>
    </dsp:sp>
    <dsp:sp modelId="{71BCD72B-8E75-43A2-A708-F97E3FCFD0BE}">
      <dsp:nvSpPr>
        <dsp:cNvPr id="0" name=""/>
        <dsp:cNvSpPr/>
      </dsp:nvSpPr>
      <dsp:spPr>
        <a:xfrm>
          <a:off x="9626925" y="573795"/>
          <a:ext cx="2349684" cy="3202904"/>
        </a:xfrm>
        <a:prstGeom prst="roundRect">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0713">
            <a:lnSpc>
              <a:spcPct val="90000"/>
            </a:lnSpc>
            <a:spcBef>
              <a:spcPct val="0"/>
            </a:spcBef>
            <a:spcAft>
              <a:spcPct val="35000"/>
            </a:spcAft>
            <a:buNone/>
          </a:pPr>
          <a:endParaRPr lang="tr-TR" sz="1600" b="1" kern="1200" dirty="0"/>
        </a:p>
        <a:p>
          <a:pPr marL="0" lvl="0" indent="0" algn="ctr" defTabSz="620713">
            <a:lnSpc>
              <a:spcPct val="90000"/>
            </a:lnSpc>
            <a:spcBef>
              <a:spcPct val="0"/>
            </a:spcBef>
            <a:spcAft>
              <a:spcPct val="35000"/>
            </a:spcAft>
            <a:buNone/>
          </a:pPr>
          <a:r>
            <a:rPr lang="tr-TR" sz="1600" b="1" kern="1200" dirty="0"/>
            <a:t>Kapsam-2030</a:t>
          </a:r>
        </a:p>
        <a:p>
          <a:pPr marL="0" lvl="0" indent="0" algn="ctr" defTabSz="620713">
            <a:lnSpc>
              <a:spcPct val="90000"/>
            </a:lnSpc>
            <a:spcBef>
              <a:spcPct val="0"/>
            </a:spcBef>
            <a:spcAft>
              <a:spcPct val="35000"/>
            </a:spcAft>
            <a:buNone/>
          </a:pPr>
          <a:r>
            <a:rPr lang="tr-TR" sz="1600" b="0" kern="1200" dirty="0"/>
            <a:t>-AB ETS Sektörleri                   -Tedarik Zinciri Kapsamında nihai ürünler (otomobil, makine, elektrikli aletler vs.)</a:t>
          </a:r>
        </a:p>
        <a:p>
          <a:pPr marL="0" lvl="0" indent="0" algn="ctr" defTabSz="620713">
            <a:lnSpc>
              <a:spcPct val="90000"/>
            </a:lnSpc>
            <a:spcBef>
              <a:spcPct val="0"/>
            </a:spcBef>
            <a:spcAft>
              <a:spcPct val="35000"/>
            </a:spcAft>
            <a:buNone/>
          </a:pPr>
          <a:r>
            <a:rPr lang="tr-TR" sz="1600" b="0" kern="1200" dirty="0"/>
            <a:t>-Ham petrol                             -</a:t>
          </a:r>
          <a:r>
            <a:rPr lang="tr-TR" sz="1600" b="0" kern="1200"/>
            <a:t>Taşımacılık sektörü     </a:t>
          </a:r>
          <a:endParaRPr lang="tr-TR" sz="1600" b="0" kern="1200" dirty="0"/>
        </a:p>
        <a:p>
          <a:pPr marL="0" lvl="0" indent="0" algn="ctr" defTabSz="620713">
            <a:lnSpc>
              <a:spcPct val="90000"/>
            </a:lnSpc>
            <a:spcBef>
              <a:spcPct val="0"/>
            </a:spcBef>
            <a:spcAft>
              <a:spcPct val="35000"/>
            </a:spcAft>
            <a:buNone/>
          </a:pPr>
          <a:r>
            <a:rPr lang="tr-TR" sz="1300" b="1" kern="1200" dirty="0"/>
            <a:t> </a:t>
          </a:r>
        </a:p>
      </dsp:txBody>
      <dsp:txXfrm>
        <a:off x="9741627" y="688497"/>
        <a:ext cx="2120280" cy="29735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0.00596</cdr:y>
    </cdr:from>
    <cdr:to>
      <cdr:x>1</cdr:x>
      <cdr:y>0.05556</cdr:y>
    </cdr:to>
    <cdr:sp macro="" textlink="">
      <cdr:nvSpPr>
        <cdr:cNvPr id="2" name="Metin kutusu 1"/>
        <cdr:cNvSpPr txBox="1"/>
      </cdr:nvSpPr>
      <cdr:spPr>
        <a:xfrm xmlns:a="http://schemas.openxmlformats.org/drawingml/2006/main">
          <a:off x="720080" y="30887"/>
          <a:ext cx="7056784" cy="2571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F077FCBB-80BA-46DE-998C-1397F84A5913}" type="datetimeFigureOut">
              <a:rPr lang="tr-TR" smtClean="0"/>
              <a:t>22.02.2023</a:t>
            </a:fld>
            <a:endParaRPr lang="tr-TR" dirty="0"/>
          </a:p>
        </p:txBody>
      </p:sp>
      <p:sp>
        <p:nvSpPr>
          <p:cNvPr id="4" name="Slayt Görüntüsü Yer Tutucusu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A73A97D1-6325-473B-B92B-94EB61F95ED9}" type="slidenum">
              <a:rPr lang="tr-TR" smtClean="0"/>
              <a:t>‹#›</a:t>
            </a:fld>
            <a:endParaRPr lang="tr-TR" dirty="0"/>
          </a:p>
        </p:txBody>
      </p:sp>
    </p:spTree>
    <p:extLst>
      <p:ext uri="{BB962C8B-B14F-4D97-AF65-F5344CB8AC3E}">
        <p14:creationId xmlns:p14="http://schemas.microsoft.com/office/powerpoint/2010/main" val="3743335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BA96A8F-5461-41C9-8B8A-5B9E001DCCC3}" type="slidenum">
              <a:rPr lang="tr-TR" altLang="en-US" smtClean="0"/>
              <a:pPr>
                <a:defRPr/>
              </a:pPr>
              <a:t>1</a:t>
            </a:fld>
            <a:endParaRPr lang="tr-TR" altLang="en-US" dirty="0"/>
          </a:p>
        </p:txBody>
      </p:sp>
    </p:spTree>
    <p:extLst>
      <p:ext uri="{BB962C8B-B14F-4D97-AF65-F5344CB8AC3E}">
        <p14:creationId xmlns:p14="http://schemas.microsoft.com/office/powerpoint/2010/main" val="411042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1403188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2657000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1391696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1046575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16</a:t>
            </a:fld>
            <a:endParaRPr lang="en-GB"/>
          </a:p>
        </p:txBody>
      </p:sp>
    </p:spTree>
    <p:extLst>
      <p:ext uri="{BB962C8B-B14F-4D97-AF65-F5344CB8AC3E}">
        <p14:creationId xmlns:p14="http://schemas.microsoft.com/office/powerpoint/2010/main" val="2854747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1907604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3655772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19</a:t>
            </a:fld>
            <a:endParaRPr lang="en-GB"/>
          </a:p>
        </p:txBody>
      </p:sp>
    </p:spTree>
    <p:extLst>
      <p:ext uri="{BB962C8B-B14F-4D97-AF65-F5344CB8AC3E}">
        <p14:creationId xmlns:p14="http://schemas.microsoft.com/office/powerpoint/2010/main" val="1324089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20</a:t>
            </a:fld>
            <a:endParaRPr lang="en-GB"/>
          </a:p>
        </p:txBody>
      </p:sp>
    </p:spTree>
    <p:extLst>
      <p:ext uri="{BB962C8B-B14F-4D97-AF65-F5344CB8AC3E}">
        <p14:creationId xmlns:p14="http://schemas.microsoft.com/office/powerpoint/2010/main" val="654406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50325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3A97D1-6325-473B-B92B-94EB61F95ED9}" type="slidenum">
              <a:rPr lang="tr-TR" smtClean="0"/>
              <a:t>2</a:t>
            </a:fld>
            <a:endParaRPr lang="tr-TR" dirty="0"/>
          </a:p>
        </p:txBody>
      </p:sp>
    </p:spTree>
    <p:extLst>
      <p:ext uri="{BB962C8B-B14F-4D97-AF65-F5344CB8AC3E}">
        <p14:creationId xmlns:p14="http://schemas.microsoft.com/office/powerpoint/2010/main" val="1969934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22</a:t>
            </a:fld>
            <a:endParaRPr lang="en-GB"/>
          </a:p>
        </p:txBody>
      </p:sp>
    </p:spTree>
    <p:extLst>
      <p:ext uri="{BB962C8B-B14F-4D97-AF65-F5344CB8AC3E}">
        <p14:creationId xmlns:p14="http://schemas.microsoft.com/office/powerpoint/2010/main" val="2016893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3728519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27</a:t>
            </a:fld>
            <a:endParaRPr lang="en-GB"/>
          </a:p>
        </p:txBody>
      </p:sp>
    </p:spTree>
    <p:extLst>
      <p:ext uri="{BB962C8B-B14F-4D97-AF65-F5344CB8AC3E}">
        <p14:creationId xmlns:p14="http://schemas.microsoft.com/office/powerpoint/2010/main" val="4143466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28</a:t>
            </a:fld>
            <a:endParaRPr lang="en-GB"/>
          </a:p>
        </p:txBody>
      </p:sp>
    </p:spTree>
    <p:extLst>
      <p:ext uri="{BB962C8B-B14F-4D97-AF65-F5344CB8AC3E}">
        <p14:creationId xmlns:p14="http://schemas.microsoft.com/office/powerpoint/2010/main" val="807639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B790B0-57C3-449B-B3E1-9190DD3522BA}"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1319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30</a:t>
            </a:fld>
            <a:endParaRPr lang="en-GB"/>
          </a:p>
        </p:txBody>
      </p:sp>
    </p:spTree>
    <p:extLst>
      <p:ext uri="{BB962C8B-B14F-4D97-AF65-F5344CB8AC3E}">
        <p14:creationId xmlns:p14="http://schemas.microsoft.com/office/powerpoint/2010/main" val="285460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31</a:t>
            </a:fld>
            <a:endParaRPr lang="en-GB"/>
          </a:p>
        </p:txBody>
      </p:sp>
    </p:spTree>
    <p:extLst>
      <p:ext uri="{BB962C8B-B14F-4D97-AF65-F5344CB8AC3E}">
        <p14:creationId xmlns:p14="http://schemas.microsoft.com/office/powerpoint/2010/main" val="1424055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32</a:t>
            </a:fld>
            <a:endParaRPr lang="en-GB"/>
          </a:p>
        </p:txBody>
      </p:sp>
    </p:spTree>
    <p:extLst>
      <p:ext uri="{BB962C8B-B14F-4D97-AF65-F5344CB8AC3E}">
        <p14:creationId xmlns:p14="http://schemas.microsoft.com/office/powerpoint/2010/main" val="1262541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33</a:t>
            </a:fld>
            <a:endParaRPr lang="en-GB"/>
          </a:p>
        </p:txBody>
      </p:sp>
    </p:spTree>
    <p:extLst>
      <p:ext uri="{BB962C8B-B14F-4D97-AF65-F5344CB8AC3E}">
        <p14:creationId xmlns:p14="http://schemas.microsoft.com/office/powerpoint/2010/main" val="3609602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34</a:t>
            </a:fld>
            <a:endParaRPr lang="en-GB"/>
          </a:p>
        </p:txBody>
      </p:sp>
    </p:spTree>
    <p:extLst>
      <p:ext uri="{BB962C8B-B14F-4D97-AF65-F5344CB8AC3E}">
        <p14:creationId xmlns:p14="http://schemas.microsoft.com/office/powerpoint/2010/main" val="3080593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3A97D1-6325-473B-B92B-94EB61F95ED9}" type="slidenum">
              <a:rPr lang="tr-TR" smtClean="0"/>
              <a:t>4</a:t>
            </a:fld>
            <a:endParaRPr lang="tr-TR" dirty="0"/>
          </a:p>
        </p:txBody>
      </p:sp>
    </p:spTree>
    <p:extLst>
      <p:ext uri="{BB962C8B-B14F-4D97-AF65-F5344CB8AC3E}">
        <p14:creationId xmlns:p14="http://schemas.microsoft.com/office/powerpoint/2010/main" val="3539179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3A97D1-6325-473B-B92B-94EB61F95ED9}" type="slidenum">
              <a:rPr lang="tr-TR" smtClean="0"/>
              <a:t>5</a:t>
            </a:fld>
            <a:endParaRPr lang="tr-TR" dirty="0"/>
          </a:p>
        </p:txBody>
      </p:sp>
    </p:spTree>
    <p:extLst>
      <p:ext uri="{BB962C8B-B14F-4D97-AF65-F5344CB8AC3E}">
        <p14:creationId xmlns:p14="http://schemas.microsoft.com/office/powerpoint/2010/main" val="978345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133152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3385458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1978851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1485318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793839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D1A157A9-1F6C-4F1E-AA6B-0B8624259DD5}" type="datetime1">
              <a:rPr lang="tr-TR" smtClean="0"/>
              <a:t>22.02.2023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7D0A263D-10E5-4D3B-930B-69E680A1E46E}" type="slidenum">
              <a:rPr lang="tr-TR" smtClean="0"/>
              <a:t>‹#›</a:t>
            </a:fld>
            <a:endParaRPr lang="tr-TR" dirty="0"/>
          </a:p>
        </p:txBody>
      </p:sp>
    </p:spTree>
    <p:extLst>
      <p:ext uri="{BB962C8B-B14F-4D97-AF65-F5344CB8AC3E}">
        <p14:creationId xmlns:p14="http://schemas.microsoft.com/office/powerpoint/2010/main" val="3060397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E132B97-5D88-4D6D-AE32-E3B00309B627}" type="datetime1">
              <a:rPr lang="tr-TR" smtClean="0"/>
              <a:t>22.02.2023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7D0A263D-10E5-4D3B-930B-69E680A1E46E}" type="slidenum">
              <a:rPr lang="tr-TR" smtClean="0"/>
              <a:t>‹#›</a:t>
            </a:fld>
            <a:endParaRPr lang="tr-TR" dirty="0"/>
          </a:p>
        </p:txBody>
      </p:sp>
    </p:spTree>
    <p:extLst>
      <p:ext uri="{BB962C8B-B14F-4D97-AF65-F5344CB8AC3E}">
        <p14:creationId xmlns:p14="http://schemas.microsoft.com/office/powerpoint/2010/main" val="194434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BFC6236-CA70-479E-A22A-9C0C1200B382}" type="datetime1">
              <a:rPr lang="tr-TR" smtClean="0"/>
              <a:t>22.02.2023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7D0A263D-10E5-4D3B-930B-69E680A1E46E}" type="slidenum">
              <a:rPr lang="tr-TR" smtClean="0"/>
              <a:t>‹#›</a:t>
            </a:fld>
            <a:endParaRPr lang="tr-TR" dirty="0"/>
          </a:p>
        </p:txBody>
      </p:sp>
    </p:spTree>
    <p:extLst>
      <p:ext uri="{BB962C8B-B14F-4D97-AF65-F5344CB8AC3E}">
        <p14:creationId xmlns:p14="http://schemas.microsoft.com/office/powerpoint/2010/main" val="3109803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a:defRPr/>
            </a:lvl1pPr>
          </a:lstStyle>
          <a:p>
            <a:pPr>
              <a:defRPr/>
            </a:pPr>
            <a:r>
              <a:rPr lang="tr-TR" altLang="tr-TR" dirty="0"/>
              <a:t>/21</a:t>
            </a:r>
          </a:p>
        </p:txBody>
      </p:sp>
    </p:spTree>
    <p:extLst>
      <p:ext uri="{BB962C8B-B14F-4D97-AF65-F5344CB8AC3E}">
        <p14:creationId xmlns:p14="http://schemas.microsoft.com/office/powerpoint/2010/main" val="387075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E06A289-6A42-458F-9727-593BAFEB7022}" type="datetime1">
              <a:rPr lang="tr-TR" smtClean="0"/>
              <a:t>22.02.2023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7D0A263D-10E5-4D3B-930B-69E680A1E46E}" type="slidenum">
              <a:rPr lang="tr-TR" smtClean="0"/>
              <a:t>‹#›</a:t>
            </a:fld>
            <a:endParaRPr lang="tr-TR" dirty="0"/>
          </a:p>
        </p:txBody>
      </p:sp>
    </p:spTree>
    <p:extLst>
      <p:ext uri="{BB962C8B-B14F-4D97-AF65-F5344CB8AC3E}">
        <p14:creationId xmlns:p14="http://schemas.microsoft.com/office/powerpoint/2010/main" val="3948055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94C756BD-E95A-418D-AC77-6206F2289C60}" type="datetime1">
              <a:rPr lang="tr-TR" smtClean="0"/>
              <a:t>22.02.2023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7D0A263D-10E5-4D3B-930B-69E680A1E46E}" type="slidenum">
              <a:rPr lang="tr-TR" smtClean="0"/>
              <a:t>‹#›</a:t>
            </a:fld>
            <a:endParaRPr lang="tr-TR" dirty="0"/>
          </a:p>
        </p:txBody>
      </p:sp>
    </p:spTree>
    <p:extLst>
      <p:ext uri="{BB962C8B-B14F-4D97-AF65-F5344CB8AC3E}">
        <p14:creationId xmlns:p14="http://schemas.microsoft.com/office/powerpoint/2010/main" val="264231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CD97AB6-1F34-4E33-9FBB-62604785D932}" type="datetime1">
              <a:rPr lang="tr-TR" smtClean="0"/>
              <a:t>22.02.2023</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7D0A263D-10E5-4D3B-930B-69E680A1E46E}" type="slidenum">
              <a:rPr lang="tr-TR" smtClean="0"/>
              <a:t>‹#›</a:t>
            </a:fld>
            <a:endParaRPr lang="tr-TR" dirty="0"/>
          </a:p>
        </p:txBody>
      </p:sp>
    </p:spTree>
    <p:extLst>
      <p:ext uri="{BB962C8B-B14F-4D97-AF65-F5344CB8AC3E}">
        <p14:creationId xmlns:p14="http://schemas.microsoft.com/office/powerpoint/2010/main" val="2714019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7990BEE-8E20-4657-9F58-53DC41F0484A}" type="datetime1">
              <a:rPr lang="tr-TR" smtClean="0"/>
              <a:t>22.02.2023</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7D0A263D-10E5-4D3B-930B-69E680A1E46E}" type="slidenum">
              <a:rPr lang="tr-TR" smtClean="0"/>
              <a:t>‹#›</a:t>
            </a:fld>
            <a:endParaRPr lang="tr-TR" dirty="0"/>
          </a:p>
        </p:txBody>
      </p:sp>
    </p:spTree>
    <p:extLst>
      <p:ext uri="{BB962C8B-B14F-4D97-AF65-F5344CB8AC3E}">
        <p14:creationId xmlns:p14="http://schemas.microsoft.com/office/powerpoint/2010/main" val="311587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5A1852E-01A4-475E-92DF-C60C6C11E7D6}" type="datetime1">
              <a:rPr lang="tr-TR" smtClean="0"/>
              <a:t>22.02.2023</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7D0A263D-10E5-4D3B-930B-69E680A1E46E}" type="slidenum">
              <a:rPr lang="tr-TR" smtClean="0"/>
              <a:t>‹#›</a:t>
            </a:fld>
            <a:endParaRPr lang="tr-TR" dirty="0"/>
          </a:p>
        </p:txBody>
      </p:sp>
    </p:spTree>
    <p:extLst>
      <p:ext uri="{BB962C8B-B14F-4D97-AF65-F5344CB8AC3E}">
        <p14:creationId xmlns:p14="http://schemas.microsoft.com/office/powerpoint/2010/main" val="215904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1E922AD-23CE-4A5B-9D59-E323B89D78F4}" type="datetime1">
              <a:rPr lang="tr-TR" smtClean="0"/>
              <a:t>22.02.2023</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7D0A263D-10E5-4D3B-930B-69E680A1E46E}" type="slidenum">
              <a:rPr lang="tr-TR" smtClean="0"/>
              <a:t>‹#›</a:t>
            </a:fld>
            <a:endParaRPr lang="tr-TR" dirty="0"/>
          </a:p>
        </p:txBody>
      </p:sp>
    </p:spTree>
    <p:extLst>
      <p:ext uri="{BB962C8B-B14F-4D97-AF65-F5344CB8AC3E}">
        <p14:creationId xmlns:p14="http://schemas.microsoft.com/office/powerpoint/2010/main" val="509313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D8B3369-23FB-41C2-A2B8-E5F87C0AB4BB}" type="datetime1">
              <a:rPr lang="tr-TR" smtClean="0"/>
              <a:t>22.02.2023</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7D0A263D-10E5-4D3B-930B-69E680A1E46E}" type="slidenum">
              <a:rPr lang="tr-TR" smtClean="0"/>
              <a:t>‹#›</a:t>
            </a:fld>
            <a:endParaRPr lang="tr-TR" dirty="0"/>
          </a:p>
        </p:txBody>
      </p:sp>
    </p:spTree>
    <p:extLst>
      <p:ext uri="{BB962C8B-B14F-4D97-AF65-F5344CB8AC3E}">
        <p14:creationId xmlns:p14="http://schemas.microsoft.com/office/powerpoint/2010/main" val="400538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029D197B-0A62-4CDE-8E46-76A5E5D4207E}" type="datetime1">
              <a:rPr lang="tr-TR" smtClean="0"/>
              <a:t>22.02.2023</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7D0A263D-10E5-4D3B-930B-69E680A1E46E}" type="slidenum">
              <a:rPr lang="tr-TR" smtClean="0"/>
              <a:t>‹#›</a:t>
            </a:fld>
            <a:endParaRPr lang="tr-TR" dirty="0"/>
          </a:p>
        </p:txBody>
      </p:sp>
    </p:spTree>
    <p:extLst>
      <p:ext uri="{BB962C8B-B14F-4D97-AF65-F5344CB8AC3E}">
        <p14:creationId xmlns:p14="http://schemas.microsoft.com/office/powerpoint/2010/main" val="167261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DB1CE-0797-4CC1-A0AB-0901BB1B40D9}" type="datetime1">
              <a:rPr lang="tr-TR" smtClean="0"/>
              <a:t>22.02.2023</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A263D-10E5-4D3B-930B-69E680A1E46E}" type="slidenum">
              <a:rPr lang="tr-TR" smtClean="0"/>
              <a:t>‹#›</a:t>
            </a:fld>
            <a:endParaRPr lang="tr-TR" dirty="0"/>
          </a:p>
        </p:txBody>
      </p:sp>
    </p:spTree>
    <p:extLst>
      <p:ext uri="{BB962C8B-B14F-4D97-AF65-F5344CB8AC3E}">
        <p14:creationId xmlns:p14="http://schemas.microsoft.com/office/powerpoint/2010/main" val="3114532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ppt_sunum_forma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Untitled-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5164" y="1646238"/>
            <a:ext cx="3060792" cy="925823"/>
          </a:xfrm>
          <a:prstGeom prst="rect">
            <a:avLst/>
          </a:prstGeom>
        </p:spPr>
      </p:pic>
      <p:sp>
        <p:nvSpPr>
          <p:cNvPr id="6" name="Subtitle 2"/>
          <p:cNvSpPr txBox="1">
            <a:spLocks/>
          </p:cNvSpPr>
          <p:nvPr/>
        </p:nvSpPr>
        <p:spPr>
          <a:xfrm>
            <a:off x="2895601" y="4877032"/>
            <a:ext cx="6400800" cy="242625"/>
          </a:xfrm>
          <a:prstGeom prst="rect">
            <a:avLst/>
          </a:prstGeom>
        </p:spPr>
        <p:txBody>
          <a:bodyPr vert="horz" lIns="72567" tIns="36284" rIns="72567" bIns="36284"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1270" b="1" dirty="0">
              <a:solidFill>
                <a:schemeClr val="bg1"/>
              </a:solidFill>
              <a:latin typeface="Myriad Pro"/>
              <a:cs typeface="Myriad Pro"/>
            </a:endParaRPr>
          </a:p>
        </p:txBody>
      </p:sp>
      <p:sp>
        <p:nvSpPr>
          <p:cNvPr id="7" name="Metin kutusu 6"/>
          <p:cNvSpPr txBox="1"/>
          <p:nvPr/>
        </p:nvSpPr>
        <p:spPr>
          <a:xfrm>
            <a:off x="1607343" y="2836313"/>
            <a:ext cx="8977313"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tr-TR" sz="3600" b="1" dirty="0">
                <a:solidFill>
                  <a:schemeClr val="accent4">
                    <a:lumMod val="50000"/>
                  </a:schemeClr>
                </a:solidFill>
                <a:effectLst>
                  <a:outerShdw blurRad="38100" dist="38100" dir="2700000" algn="tl">
                    <a:srgbClr val="C0C0C0"/>
                  </a:outerShdw>
                </a:effectLst>
              </a:rPr>
              <a:t>İklim Değişikliğine İlişkin Paris Anlaşması, AB Yeşil Mutabakatı ve Sınırda Karbon Düzenleme Mekanizması </a:t>
            </a:r>
          </a:p>
          <a:p>
            <a:pPr algn="ctr">
              <a:defRPr/>
            </a:pPr>
            <a:r>
              <a:rPr lang="tr-TR" sz="4400" b="1" dirty="0">
                <a:solidFill>
                  <a:schemeClr val="accent4">
                    <a:lumMod val="50000"/>
                  </a:schemeClr>
                </a:solidFill>
                <a:effectLst>
                  <a:outerShdw blurRad="38100" dist="38100" dir="2700000" algn="tl">
                    <a:srgbClr val="C0C0C0"/>
                  </a:outerShdw>
                </a:effectLst>
              </a:rPr>
              <a:t> </a:t>
            </a:r>
          </a:p>
          <a:p>
            <a:pPr algn="ctr">
              <a:defRPr/>
            </a:pPr>
            <a:r>
              <a:rPr lang="tr-TR" sz="2800" b="1" dirty="0">
                <a:solidFill>
                  <a:schemeClr val="accent4">
                    <a:lumMod val="50000"/>
                  </a:schemeClr>
                </a:solidFill>
                <a:effectLst>
                  <a:outerShdw blurRad="38100" dist="38100" dir="2700000" algn="tl">
                    <a:srgbClr val="C0C0C0"/>
                  </a:outerShdw>
                </a:effectLst>
              </a:rPr>
              <a:t>İhracat Genel Müdürlüğü</a:t>
            </a:r>
          </a:p>
          <a:p>
            <a:pPr algn="ctr">
              <a:defRPr/>
            </a:pPr>
            <a:r>
              <a:rPr lang="tr-TR" sz="2800" b="1" dirty="0">
                <a:solidFill>
                  <a:schemeClr val="accent4">
                    <a:lumMod val="50000"/>
                  </a:schemeClr>
                </a:solidFill>
                <a:effectLst>
                  <a:outerShdw blurRad="38100" dist="38100" dir="2700000" algn="tl">
                    <a:srgbClr val="C0C0C0"/>
                  </a:outerShdw>
                </a:effectLst>
              </a:rPr>
              <a:t>Şubat 2023 </a:t>
            </a:r>
            <a:endParaRPr lang="tr-TR" sz="2800" b="1" dirty="0">
              <a:solidFill>
                <a:schemeClr val="accent4">
                  <a:lumMod val="50000"/>
                </a:schemeClr>
              </a:solidFill>
            </a:endParaRPr>
          </a:p>
          <a:p>
            <a:pPr algn="ctr">
              <a:defRPr/>
            </a:pPr>
            <a:endParaRPr lang="tr-TR" sz="3200" b="1" dirty="0">
              <a:solidFill>
                <a:schemeClr val="accent4">
                  <a:lumMod val="50000"/>
                </a:schemeClr>
              </a:solidFill>
            </a:endParaRPr>
          </a:p>
        </p:txBody>
      </p:sp>
      <p:sp>
        <p:nvSpPr>
          <p:cNvPr id="8" name="Slayt Numarası Yer Tutucusu 7"/>
          <p:cNvSpPr>
            <a:spLocks noGrp="1"/>
          </p:cNvSpPr>
          <p:nvPr>
            <p:ph type="sldNum" sz="quarter" idx="12"/>
          </p:nvPr>
        </p:nvSpPr>
        <p:spPr/>
        <p:txBody>
          <a:bodyPr/>
          <a:lstStyle/>
          <a:p>
            <a:fld id="{7D0A263D-10E5-4D3B-930B-69E680A1E46E}" type="slidenum">
              <a:rPr lang="tr-TR" smtClean="0"/>
              <a:t>1</a:t>
            </a:fld>
            <a:endParaRPr lang="tr-TR" dirty="0"/>
          </a:p>
        </p:txBody>
      </p:sp>
    </p:spTree>
    <p:extLst>
      <p:ext uri="{BB962C8B-B14F-4D97-AF65-F5344CB8AC3E}">
        <p14:creationId xmlns:p14="http://schemas.microsoft.com/office/powerpoint/2010/main" val="445979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419" y="0"/>
            <a:ext cx="13861733" cy="7227331"/>
          </a:xfrm>
          <a:prstGeom prst="rect">
            <a:avLst/>
          </a:prstGeom>
        </p:spPr>
      </p:pic>
      <p:sp>
        <p:nvSpPr>
          <p:cNvPr id="5" name="Dikdörtgen 4"/>
          <p:cNvSpPr/>
          <p:nvPr/>
        </p:nvSpPr>
        <p:spPr>
          <a:xfrm>
            <a:off x="914401" y="761275"/>
            <a:ext cx="11277599" cy="6217087"/>
          </a:xfrm>
          <a:prstGeom prst="rect">
            <a:avLst/>
          </a:prstGeom>
        </p:spPr>
        <p:txBody>
          <a:bodyPr wrap="square">
            <a:spAutoFit/>
          </a:bodyPr>
          <a:lstStyle/>
          <a:p>
            <a:r>
              <a:rPr lang="tr-TR" sz="2000" b="1" dirty="0"/>
              <a:t>      </a:t>
            </a:r>
          </a:p>
          <a:p>
            <a:r>
              <a:rPr lang="tr-TR" sz="2000" b="1" dirty="0"/>
              <a:t>AMAÇ;</a:t>
            </a:r>
            <a:r>
              <a:rPr lang="tr-TR" dirty="0"/>
              <a:t> </a:t>
            </a:r>
          </a:p>
          <a:p>
            <a:endParaRPr lang="tr-TR" dirty="0"/>
          </a:p>
          <a:p>
            <a:pPr marL="285750" indent="-285750">
              <a:buFont typeface="Arial" panose="020B0604020202020204" pitchFamily="34" charset="0"/>
              <a:buChar char="•"/>
            </a:pPr>
            <a:r>
              <a:rPr lang="tr-TR" sz="2000" dirty="0">
                <a:cs typeface="Arial" panose="020B0604020202020204" pitchFamily="34" charset="0"/>
              </a:rPr>
              <a:t>AB İklim Politikasını daha etkin kılmak amacıyla Karbon Kaçağını Önlemek</a:t>
            </a:r>
          </a:p>
          <a:p>
            <a:endParaRPr lang="tr-TR" sz="2000" dirty="0">
              <a:cs typeface="Arial" panose="020B0604020202020204" pitchFamily="34" charset="0"/>
            </a:endParaRPr>
          </a:p>
          <a:p>
            <a:pPr marL="285750" indent="-285750">
              <a:buFont typeface="Arial" panose="020B0604020202020204" pitchFamily="34" charset="0"/>
              <a:buChar char="•"/>
            </a:pPr>
            <a:r>
              <a:rPr lang="tr-TR" sz="2000" dirty="0">
                <a:cs typeface="Arial" panose="020B0604020202020204" pitchFamily="34" charset="0"/>
              </a:rPr>
              <a:t>İthalata uygulanacak Sınırda Karbon Düzenlemesi Mekanizması sonucu bir gelir kaynağı  yaratmak</a:t>
            </a:r>
          </a:p>
          <a:p>
            <a:endParaRPr lang="tr-TR" sz="2000" dirty="0">
              <a:cs typeface="Arial" panose="020B0604020202020204" pitchFamily="34" charset="0"/>
            </a:endParaRPr>
          </a:p>
          <a:p>
            <a:pPr marL="285750" indent="-285750">
              <a:buFont typeface="Arial" panose="020B0604020202020204" pitchFamily="34" charset="0"/>
              <a:buChar char="•"/>
            </a:pPr>
            <a:r>
              <a:rPr lang="tr-TR" sz="2000" dirty="0">
                <a:cs typeface="Arial" panose="020B0604020202020204" pitchFamily="34" charset="0"/>
              </a:rPr>
              <a:t>Üçüncü ülkeleri yeşil politika uyumlaştırmaları ve emisyonları azaltmak konusunda teşvik etmek, yüksek karbon ayak izine sahip malların ithalatını izlemek ve azaltmak</a:t>
            </a:r>
          </a:p>
          <a:p>
            <a:endParaRPr lang="tr-TR" sz="2000" dirty="0">
              <a:cs typeface="Arial" panose="020B0604020202020204" pitchFamily="34" charset="0"/>
            </a:endParaRPr>
          </a:p>
          <a:p>
            <a:pPr marL="285750" indent="-285750">
              <a:buFont typeface="Arial" panose="020B0604020202020204" pitchFamily="34" charset="0"/>
              <a:buChar char="•"/>
            </a:pPr>
            <a:r>
              <a:rPr lang="tr-TR" sz="2000" dirty="0">
                <a:cs typeface="Arial" panose="020B0604020202020204" pitchFamily="34" charset="0"/>
              </a:rPr>
              <a:t>Ülkeleri, iklim değişikliğiyle mücadele için karbon fiyatlandırma politikaları oluşturmaya teşvik etmek </a:t>
            </a:r>
          </a:p>
          <a:p>
            <a:endParaRPr lang="tr-TR" sz="2000" dirty="0">
              <a:cs typeface="Arial" panose="020B0604020202020204" pitchFamily="34" charset="0"/>
            </a:endParaRPr>
          </a:p>
          <a:p>
            <a:pPr marL="285750" indent="-285750">
              <a:buFont typeface="Arial" panose="020B0604020202020204" pitchFamily="34" charset="0"/>
              <a:buChar char="•"/>
            </a:pPr>
            <a:r>
              <a:rPr lang="tr-TR" sz="2000" b="1" dirty="0">
                <a:cs typeface="Arial" panose="020B0604020202020204" pitchFamily="34" charset="0"/>
              </a:rPr>
              <a:t>Ancak, </a:t>
            </a:r>
            <a:r>
              <a:rPr lang="tr-TR" sz="2000" b="1" dirty="0" err="1">
                <a:solidFill>
                  <a:srgbClr val="FF0000"/>
                </a:solidFill>
                <a:cs typeface="Arial" panose="020B0604020202020204" pitchFamily="34" charset="0"/>
              </a:rPr>
              <a:t>SKDM’nın</a:t>
            </a:r>
            <a:r>
              <a:rPr lang="tr-TR" sz="2000" b="1" dirty="0">
                <a:solidFill>
                  <a:srgbClr val="FF0000"/>
                </a:solidFill>
                <a:cs typeface="Arial" panose="020B0604020202020204" pitchFamily="34" charset="0"/>
              </a:rPr>
              <a:t> ithal ürünlere uygulanmasının asıl amacı; AB Emisyon Ticaret Sistemi (ETS) kapsamındaki AB iç pazarında üretilen ürünler ile ithal edilen 3. ülke ürünleri için ödenen karbon ücretini (ETS Sertifikası bedeli) eşitlemektir. </a:t>
            </a:r>
          </a:p>
          <a:p>
            <a:endParaRPr lang="tr-TR" sz="2000" dirty="0">
              <a:cs typeface="Arial" panose="020B0604020202020204" pitchFamily="34" charset="0"/>
            </a:endParaRPr>
          </a:p>
          <a:p>
            <a:pPr marL="285750" indent="-285750">
              <a:buFont typeface="Arial" panose="020B0604020202020204" pitchFamily="34" charset="0"/>
              <a:buChar char="•"/>
            </a:pPr>
            <a:r>
              <a:rPr lang="tr-TR" sz="2000" b="1" dirty="0">
                <a:solidFill>
                  <a:srgbClr val="FF0000"/>
                </a:solidFill>
                <a:cs typeface="Arial" panose="020B0604020202020204" pitchFamily="34" charset="0"/>
              </a:rPr>
              <a:t>KARBON KAÇAĞI</a:t>
            </a:r>
            <a:r>
              <a:rPr lang="tr-TR" sz="2000" dirty="0">
                <a:solidFill>
                  <a:srgbClr val="FF0000"/>
                </a:solidFill>
                <a:cs typeface="Arial" panose="020B0604020202020204" pitchFamily="34" charset="0"/>
              </a:rPr>
              <a:t>:</a:t>
            </a:r>
            <a:r>
              <a:rPr lang="tr-TR" altLang="en-US" sz="2000" dirty="0">
                <a:solidFill>
                  <a:srgbClr val="FF0000"/>
                </a:solidFill>
                <a:cs typeface="Arial" panose="020B0604020202020204" pitchFamily="34" charset="0"/>
              </a:rPr>
              <a:t> </a:t>
            </a:r>
            <a:r>
              <a:rPr lang="tr-TR" altLang="en-US" sz="2000" dirty="0">
                <a:cs typeface="Arial" panose="020B0604020202020204" pitchFamily="34" charset="0"/>
              </a:rPr>
              <a:t>Üretimin ve yatırımın sıkı karbon düzenlemeleri (karbon fiyatlaması) bulunan ülkeden daha gevşek karbon düzenlemelerin bulunduğu ülkelere kayması ve bu nedenle küresel emisyonlarda bir azalışın sağlanamamas</a:t>
            </a:r>
            <a:r>
              <a:rPr lang="tr-TR" altLang="en-US" sz="2000" b="1" dirty="0">
                <a:cs typeface="Arial" panose="020B0604020202020204" pitchFamily="34" charset="0"/>
              </a:rPr>
              <a:t>ı</a:t>
            </a:r>
          </a:p>
          <a:p>
            <a:endParaRPr lang="tr-TR" sz="2000" dirty="0">
              <a:cs typeface="Arial" panose="020B0604020202020204" pitchFamily="34" charset="0"/>
            </a:endParaRPr>
          </a:p>
        </p:txBody>
      </p:sp>
      <p:sp>
        <p:nvSpPr>
          <p:cNvPr id="6" name="Dikdörtgen 5"/>
          <p:cNvSpPr/>
          <p:nvPr/>
        </p:nvSpPr>
        <p:spPr>
          <a:xfrm>
            <a:off x="1333500" y="327640"/>
            <a:ext cx="10109200" cy="523220"/>
          </a:xfrm>
          <a:prstGeom prst="rect">
            <a:avLst/>
          </a:prstGeom>
        </p:spPr>
        <p:txBody>
          <a:bodyPr wrap="square">
            <a:spAutoFit/>
          </a:bodyPr>
          <a:lstStyle/>
          <a:p>
            <a:r>
              <a:rPr lang="tr-TR" sz="2800" b="1" dirty="0">
                <a:solidFill>
                  <a:srgbClr val="002060"/>
                </a:solidFill>
              </a:rPr>
              <a:t>     SINIRDA KARBON DÜZENLEMESİ MEKANİZMASI (SKDM)</a:t>
            </a:r>
            <a:endParaRPr lang="tr-TR" sz="2800" dirty="0"/>
          </a:p>
        </p:txBody>
      </p:sp>
    </p:spTree>
    <p:extLst>
      <p:ext uri="{BB962C8B-B14F-4D97-AF65-F5344CB8AC3E}">
        <p14:creationId xmlns:p14="http://schemas.microsoft.com/office/powerpoint/2010/main" val="2784193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418" y="-296575"/>
            <a:ext cx="12727622" cy="7797225"/>
          </a:xfrm>
          <a:prstGeom prst="rect">
            <a:avLst/>
          </a:prstGeom>
        </p:spPr>
      </p:pic>
      <p:sp>
        <p:nvSpPr>
          <p:cNvPr id="5" name="Dikdörtgen 4"/>
          <p:cNvSpPr/>
          <p:nvPr/>
        </p:nvSpPr>
        <p:spPr>
          <a:xfrm>
            <a:off x="466828" y="1010088"/>
            <a:ext cx="11377375" cy="5570756"/>
          </a:xfrm>
          <a:prstGeom prst="rect">
            <a:avLst/>
          </a:prstGeom>
        </p:spPr>
        <p:txBody>
          <a:bodyPr wrap="square">
            <a:spAutoFit/>
          </a:bodyPr>
          <a:lstStyle/>
          <a:p>
            <a:r>
              <a:rPr lang="tr-TR" sz="2000" b="1" dirty="0">
                <a:solidFill>
                  <a:schemeClr val="tx1">
                    <a:lumMod val="50000"/>
                  </a:schemeClr>
                </a:solidFill>
              </a:rPr>
              <a:t>                    </a:t>
            </a:r>
            <a:r>
              <a:rPr lang="tr-TR" sz="2000" b="1" dirty="0">
                <a:solidFill>
                  <a:srgbClr val="FF0000"/>
                </a:solidFill>
                <a:latin typeface="Arial" panose="020B0604020202020204" pitchFamily="34" charset="0"/>
                <a:cs typeface="Arial" panose="020B0604020202020204" pitchFamily="34" charset="0"/>
              </a:rPr>
              <a:t>    </a:t>
            </a:r>
            <a:r>
              <a:rPr lang="tr-TR" b="1" dirty="0">
                <a:solidFill>
                  <a:srgbClr val="FF0000"/>
                </a:solidFill>
                <a:latin typeface="Arial" panose="020B0604020202020204" pitchFamily="34" charset="0"/>
                <a:cs typeface="Arial" panose="020B0604020202020204" pitchFamily="34" charset="0"/>
              </a:rPr>
              <a:t>Geçiş Dönemi (1 Ekim 2023-31 Aralık 2025)</a:t>
            </a:r>
          </a:p>
          <a:p>
            <a:pPr marL="342900" indent="-342900">
              <a:buFont typeface="Arial" panose="020B0604020202020204" pitchFamily="34" charset="0"/>
              <a:buChar char="•"/>
            </a:pPr>
            <a:r>
              <a:rPr lang="tr-TR" dirty="0">
                <a:latin typeface="Arial" panose="020B0604020202020204" pitchFamily="34" charset="0"/>
                <a:cs typeface="Arial" panose="020B0604020202020204" pitchFamily="34" charset="0"/>
              </a:rPr>
              <a:t>Üçüncü ülke tesis işleticisi/operatörü AB Komisyonu tarafından oluşturulan  Merkezi Veri Tabanına tesislerini kaydeder </a:t>
            </a:r>
            <a:endParaRPr lang="tr-TR" b="1" dirty="0">
              <a:solidFill>
                <a:srgbClr val="FF0000"/>
              </a:solidFill>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dirty="0">
                <a:latin typeface="Arial" panose="020B0604020202020204" pitchFamily="34" charset="0"/>
                <a:cs typeface="Arial" panose="020B0604020202020204" pitchFamily="34" charset="0"/>
              </a:rPr>
              <a:t>Geçiş döneminde yetkilendirilmiş beyan sahibi olarak AB ithalatçısının, SKDM kapsamında bulunan 3. ülke ithal ürününe ilişkin doğrudan ve dolaylı emisyon verilerini toplama ve 3’er aylık periyotlarda raporlama yükümlülüğü bulunmakta</a:t>
            </a:r>
          </a:p>
          <a:p>
            <a:pPr marL="285750" indent="-285750">
              <a:buFont typeface="Arial" panose="020B0604020202020204" pitchFamily="34" charset="0"/>
              <a:buChar char="•"/>
            </a:pPr>
            <a:endParaRPr lang="tr-T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dirty="0">
                <a:latin typeface="Arial" panose="020B0604020202020204" pitchFamily="34" charset="0"/>
                <a:cs typeface="Arial" panose="020B0604020202020204" pitchFamily="34" charset="0"/>
              </a:rPr>
              <a:t>Emisyon raporlama yükümlülüğü </a:t>
            </a:r>
            <a:r>
              <a:rPr lang="tr-TR" b="1" dirty="0">
                <a:solidFill>
                  <a:srgbClr val="FF0000"/>
                </a:solidFill>
                <a:latin typeface="Arial" panose="020B0604020202020204" pitchFamily="34" charset="0"/>
                <a:cs typeface="Arial" panose="020B0604020202020204" pitchFamily="34" charset="0"/>
              </a:rPr>
              <a:t>her bir ürün emisyon verisi için gerekmekte </a:t>
            </a:r>
            <a:r>
              <a:rPr lang="tr-TR" dirty="0">
                <a:latin typeface="Arial" panose="020B0604020202020204" pitchFamily="34" charset="0"/>
                <a:cs typeface="Arial" panose="020B0604020202020204" pitchFamily="34" charset="0"/>
              </a:rPr>
              <a:t>(</a:t>
            </a:r>
            <a:r>
              <a:rPr lang="tr-TR" b="1" dirty="0">
                <a:solidFill>
                  <a:schemeClr val="accent1"/>
                </a:solidFill>
                <a:latin typeface="Arial" panose="020B0604020202020204" pitchFamily="34" charset="0"/>
                <a:cs typeface="Arial" panose="020B0604020202020204" pitchFamily="34" charset="0"/>
              </a:rPr>
              <a:t>her bir tesis için değil</a:t>
            </a:r>
            <a:r>
              <a:rPr lang="tr-TR" dirty="0">
                <a:latin typeface="Arial" panose="020B0604020202020204" pitchFamily="34" charset="0"/>
                <a:cs typeface="Arial" panose="020B0604020202020204" pitchFamily="34" charset="0"/>
              </a:rPr>
              <a:t>) ancak, geçiş döneminde emisyon verilerinin doğrulanması gerekmemekte</a:t>
            </a:r>
          </a:p>
          <a:p>
            <a:endParaRPr lang="tr-T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dirty="0">
                <a:latin typeface="Arial" panose="020B0604020202020204" pitchFamily="34" charset="0"/>
                <a:cs typeface="Arial" panose="020B0604020202020204" pitchFamily="34" charset="0"/>
              </a:rPr>
              <a:t>Raporlama yükümlülüğü AB ithalatçısında olmakla birlikte emisyon verilerinin uygunluğunu belgeleme yükümlülüğü 3. ülke üreticisi veya ihracatçısında bulunmakta </a:t>
            </a:r>
          </a:p>
          <a:p>
            <a:pPr marL="285750" indent="-285750">
              <a:buFont typeface="Arial" panose="020B0604020202020204" pitchFamily="34" charset="0"/>
              <a:buChar char="•"/>
            </a:pPr>
            <a:endParaRPr lang="tr-T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dirty="0">
                <a:latin typeface="Arial" panose="020B0604020202020204" pitchFamily="34" charset="0"/>
                <a:cs typeface="Arial" panose="020B0604020202020204" pitchFamily="34" charset="0"/>
              </a:rPr>
              <a:t>Sınırda karbon vergisi ödeme (CBAM Sertifikası satın alma) yükümlülüğü bulunmamakta </a:t>
            </a:r>
          </a:p>
          <a:p>
            <a:r>
              <a:rPr lang="tr-TR"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tr-TR" dirty="0">
                <a:latin typeface="Arial" panose="020B0604020202020204" pitchFamily="34" charset="0"/>
                <a:cs typeface="Arial" panose="020B0604020202020204" pitchFamily="34" charset="0"/>
              </a:rPr>
              <a:t>Raporlanması Gereken  Güncel Emisyonlar</a:t>
            </a:r>
          </a:p>
          <a:p>
            <a:pPr marL="742950" lvl="1" indent="-285750">
              <a:buFont typeface="Arial" panose="020B0604020202020204" pitchFamily="34" charset="0"/>
              <a:buChar char="•"/>
            </a:pPr>
            <a:r>
              <a:rPr lang="tr-TR" sz="1600" b="1" dirty="0">
                <a:latin typeface="Arial" panose="020B0604020202020204" pitchFamily="34" charset="0"/>
                <a:cs typeface="Arial" panose="020B0604020202020204" pitchFamily="34" charset="0"/>
              </a:rPr>
              <a:t>Doğrudan Emisyonlar (Kapsam 1)-</a:t>
            </a:r>
            <a:r>
              <a:rPr lang="tr-TR" sz="1600" dirty="0">
                <a:latin typeface="Arial" panose="020B0604020202020204" pitchFamily="34" charset="0"/>
                <a:cs typeface="Arial" panose="020B0604020202020204" pitchFamily="34" charset="0"/>
              </a:rPr>
              <a:t>Üreticinin doğrudan kontrolü altındaki ürünlerin üretim sürecinden kaynaklanan emisyonlar (üretim sürecinde tüketilen ısınma ve soğutmadan kaynaklanan emisyonlar dahil)</a:t>
            </a:r>
          </a:p>
          <a:p>
            <a:pPr marL="742950" lvl="1" indent="-285750">
              <a:buFont typeface="Arial" panose="020B0604020202020204" pitchFamily="34" charset="0"/>
              <a:buChar char="•"/>
            </a:pPr>
            <a:r>
              <a:rPr lang="tr-TR" sz="1600" dirty="0">
                <a:latin typeface="Arial" panose="020B0604020202020204" pitchFamily="34" charset="0"/>
                <a:cs typeface="Arial" panose="020B0604020202020204" pitchFamily="34" charset="0"/>
              </a:rPr>
              <a:t>Ayrıca, </a:t>
            </a:r>
            <a:r>
              <a:rPr lang="tr-TR" sz="1600" b="1" dirty="0">
                <a:latin typeface="Arial" panose="020B0604020202020204" pitchFamily="34" charset="0"/>
                <a:cs typeface="Arial" panose="020B0604020202020204" pitchFamily="34" charset="0"/>
              </a:rPr>
              <a:t>Dolaylı Emisyonlar (Kapsam 2)-</a:t>
            </a:r>
            <a:r>
              <a:rPr lang="tr-TR" sz="1600" dirty="0">
                <a:latin typeface="Arial" panose="020B0604020202020204" pitchFamily="34" charset="0"/>
                <a:cs typeface="Arial" panose="020B0604020202020204" pitchFamily="34" charset="0"/>
              </a:rPr>
              <a:t>Malların üretim sürecinde tüketilen elektrikten kaynaklanan emisyonlar  </a:t>
            </a:r>
            <a:endParaRPr lang="tr-TR" sz="1600" dirty="0">
              <a:solidFill>
                <a:schemeClr val="tx1">
                  <a:lumMod val="50000"/>
                </a:schemeClr>
              </a:solidFill>
            </a:endParaRPr>
          </a:p>
        </p:txBody>
      </p:sp>
      <p:sp>
        <p:nvSpPr>
          <p:cNvPr id="6" name="Dikdörtgen 5"/>
          <p:cNvSpPr/>
          <p:nvPr/>
        </p:nvSpPr>
        <p:spPr>
          <a:xfrm>
            <a:off x="1778343" y="486868"/>
            <a:ext cx="8245783" cy="523220"/>
          </a:xfrm>
          <a:prstGeom prst="rect">
            <a:avLst/>
          </a:prstGeom>
        </p:spPr>
        <p:txBody>
          <a:bodyPr wrap="none">
            <a:spAutoFit/>
          </a:bodyPr>
          <a:lstStyle/>
          <a:p>
            <a:r>
              <a:rPr lang="tr-TR" sz="2800" b="1" dirty="0">
                <a:solidFill>
                  <a:srgbClr val="002060"/>
                </a:solidFill>
              </a:rPr>
              <a:t>SINIRDA KARBON DÜZENLEME MEKANİZMASI (SKDM)</a:t>
            </a:r>
          </a:p>
        </p:txBody>
      </p:sp>
      <p:sp>
        <p:nvSpPr>
          <p:cNvPr id="10"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72075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021" y="-296575"/>
            <a:ext cx="13861733" cy="7797225"/>
          </a:xfrm>
          <a:prstGeom prst="rect">
            <a:avLst/>
          </a:prstGeom>
        </p:spPr>
      </p:pic>
      <p:sp>
        <p:nvSpPr>
          <p:cNvPr id="5" name="Dikdörtgen 4"/>
          <p:cNvSpPr/>
          <p:nvPr/>
        </p:nvSpPr>
        <p:spPr>
          <a:xfrm>
            <a:off x="0" y="1013265"/>
            <a:ext cx="11904809" cy="5940088"/>
          </a:xfrm>
          <a:prstGeom prst="rect">
            <a:avLst/>
          </a:prstGeom>
        </p:spPr>
        <p:txBody>
          <a:bodyPr wrap="square">
            <a:spAutoFit/>
          </a:bodyPr>
          <a:lstStyle/>
          <a:p>
            <a:r>
              <a:rPr lang="tr-TR" sz="2000" b="1" dirty="0">
                <a:solidFill>
                  <a:schemeClr val="tx2">
                    <a:lumMod val="75000"/>
                  </a:schemeClr>
                </a:solidFill>
              </a:rPr>
              <a:t>                    </a:t>
            </a:r>
            <a:r>
              <a:rPr lang="tr-TR" sz="2000" b="1" dirty="0">
                <a:solidFill>
                  <a:srgbClr val="FF0000"/>
                </a:solidFill>
                <a:latin typeface="Arial" panose="020B0604020202020204" pitchFamily="34" charset="0"/>
                <a:cs typeface="Arial" panose="020B0604020202020204" pitchFamily="34" charset="0"/>
              </a:rPr>
              <a:t>KAPSAM-2026 (Uygulama Dönemi)</a:t>
            </a:r>
          </a:p>
          <a:p>
            <a:pPr marL="285750" indent="-285750">
              <a:buFont typeface="Arial" panose="020B0604020202020204" pitchFamily="34" charset="0"/>
              <a:buChar char="•"/>
            </a:pPr>
            <a:endParaRPr lang="tr-TR" sz="2000"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2000" dirty="0">
                <a:latin typeface="Arial" panose="020B0604020202020204" pitchFamily="34" charset="0"/>
                <a:cs typeface="Arial" panose="020B0604020202020204" pitchFamily="34" charset="0"/>
              </a:rPr>
              <a:t>AB Kurumlarının üzerinde uzlaştığı Tüzük kapsamında yayımlanacak ekte yer alan </a:t>
            </a:r>
            <a:r>
              <a:rPr lang="tr-TR" sz="2000" b="1" dirty="0">
                <a:latin typeface="Arial" panose="020B0604020202020204" pitchFamily="34" charset="0"/>
                <a:cs typeface="Arial" panose="020B0604020202020204" pitchFamily="34" charset="0"/>
              </a:rPr>
              <a:t>üçüncü ülke menşeli </a:t>
            </a:r>
            <a:r>
              <a:rPr lang="tr-TR" sz="2000" dirty="0">
                <a:latin typeface="Arial" panose="020B0604020202020204" pitchFamily="34" charset="0"/>
                <a:cs typeface="Arial" panose="020B0604020202020204" pitchFamily="34" charset="0"/>
              </a:rPr>
              <a:t>ürünlerin AB’ye ithalatında SKDM uygulanacak</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    </a:t>
            </a:r>
            <a:r>
              <a:rPr lang="tr-TR" sz="2000" u="sng" dirty="0">
                <a:latin typeface="Arial" panose="020B0604020202020204" pitchFamily="34" charset="0"/>
                <a:cs typeface="Arial" panose="020B0604020202020204" pitchFamily="34" charset="0"/>
              </a:rPr>
              <a:t>Sektörel Kapsam-İlk Aşamada (Üçlü Uzlaşı Metni eki ürünler)</a:t>
            </a:r>
          </a:p>
          <a:p>
            <a:pPr marL="1200150" lvl="2" indent="-285750">
              <a:buFont typeface="Arial" panose="020B0604020202020204" pitchFamily="34" charset="0"/>
              <a:buChar char="•"/>
            </a:pPr>
            <a:r>
              <a:rPr lang="tr-TR" sz="2000" b="1" dirty="0">
                <a:latin typeface="Arial" panose="020B0604020202020204" pitchFamily="34" charset="0"/>
                <a:cs typeface="Arial" panose="020B0604020202020204" pitchFamily="34" charset="0"/>
              </a:rPr>
              <a:t>Çimento</a:t>
            </a:r>
            <a:endParaRPr lang="tr-TR" sz="20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tr-TR" sz="2000" b="1" dirty="0">
                <a:latin typeface="Arial" panose="020B0604020202020204" pitchFamily="34" charset="0"/>
                <a:cs typeface="Arial" panose="020B0604020202020204" pitchFamily="34" charset="0"/>
              </a:rPr>
              <a:t>Gübre</a:t>
            </a:r>
            <a:r>
              <a:rPr lang="tr-TR" sz="2000" dirty="0">
                <a:latin typeface="Arial" panose="020B0604020202020204" pitchFamily="34" charset="0"/>
                <a:cs typeface="Arial" panose="020B0604020202020204" pitchFamily="34" charset="0"/>
              </a:rPr>
              <a:t>-Fosfor ve potasyum içeren mineral veya kimyasal gübreler</a:t>
            </a:r>
          </a:p>
          <a:p>
            <a:pPr marL="1200150" lvl="2" indent="-285750">
              <a:buFont typeface="Arial" panose="020B0604020202020204" pitchFamily="34" charset="0"/>
              <a:buChar char="•"/>
            </a:pPr>
            <a:r>
              <a:rPr lang="tr-TR" sz="2000" b="1" dirty="0">
                <a:latin typeface="Arial" panose="020B0604020202020204" pitchFamily="34" charset="0"/>
                <a:cs typeface="Arial" panose="020B0604020202020204" pitchFamily="34" charset="0"/>
              </a:rPr>
              <a:t>Demir-Çelik- </a:t>
            </a:r>
            <a:r>
              <a:rPr lang="tr-TR" sz="2000" dirty="0">
                <a:latin typeface="Arial" panose="020B0604020202020204" pitchFamily="34" charset="0"/>
                <a:cs typeface="Arial" panose="020B0604020202020204" pitchFamily="34" charset="0"/>
              </a:rPr>
              <a:t>Bazı alaşımlı demir ve demirin döküntü ve hurdaları hariç</a:t>
            </a:r>
          </a:p>
          <a:p>
            <a:pPr marL="1200150" lvl="2" indent="-285750">
              <a:buFont typeface="Arial" panose="020B0604020202020204" pitchFamily="34" charset="0"/>
              <a:buChar char="•"/>
            </a:pPr>
            <a:r>
              <a:rPr lang="tr-TR" sz="2000" b="1" dirty="0">
                <a:latin typeface="Arial" panose="020B0604020202020204" pitchFamily="34" charset="0"/>
                <a:cs typeface="Arial" panose="020B0604020202020204" pitchFamily="34" charset="0"/>
              </a:rPr>
              <a:t>Demir veya Çelikten Eşya </a:t>
            </a:r>
          </a:p>
          <a:p>
            <a:pPr marL="1200150" lvl="2" indent="-285750">
              <a:buFont typeface="Arial" panose="020B0604020202020204" pitchFamily="34" charset="0"/>
              <a:buChar char="•"/>
            </a:pPr>
            <a:r>
              <a:rPr lang="tr-TR" sz="2000" b="1" dirty="0">
                <a:latin typeface="Arial" panose="020B0604020202020204" pitchFamily="34" charset="0"/>
                <a:cs typeface="Arial" panose="020B0604020202020204" pitchFamily="34" charset="0"/>
              </a:rPr>
              <a:t>Alüminyum-</a:t>
            </a:r>
            <a:r>
              <a:rPr lang="tr-TR" sz="2000" dirty="0">
                <a:latin typeface="Arial" panose="020B0604020202020204" pitchFamily="34" charset="0"/>
                <a:cs typeface="Arial" panose="020B0604020202020204" pitchFamily="34" charset="0"/>
              </a:rPr>
              <a:t> Alüminyum döküntü ve hurdaları hariç</a:t>
            </a:r>
          </a:p>
          <a:p>
            <a:pPr marL="1200150" lvl="2" indent="-285750">
              <a:buFont typeface="Arial" panose="020B0604020202020204" pitchFamily="34" charset="0"/>
              <a:buChar char="•"/>
            </a:pPr>
            <a:r>
              <a:rPr lang="tr-TR" sz="2000" b="1" dirty="0">
                <a:latin typeface="Arial" panose="020B0604020202020204" pitchFamily="34" charset="0"/>
                <a:cs typeface="Arial" panose="020B0604020202020204" pitchFamily="34" charset="0"/>
              </a:rPr>
              <a:t>Elektrik</a:t>
            </a:r>
            <a:r>
              <a:rPr lang="tr-TR" sz="2000" dirty="0">
                <a:latin typeface="Arial" panose="020B0604020202020204" pitchFamily="34" charset="0"/>
                <a:cs typeface="Arial" panose="020B0604020202020204" pitchFamily="34" charset="0"/>
              </a:rPr>
              <a:t> </a:t>
            </a:r>
          </a:p>
          <a:p>
            <a:pPr marL="1200150" lvl="2" indent="-285750">
              <a:buFont typeface="Arial" panose="020B0604020202020204" pitchFamily="34" charset="0"/>
              <a:buChar char="•"/>
            </a:pPr>
            <a:r>
              <a:rPr lang="tr-TR" sz="2000" b="1" dirty="0">
                <a:latin typeface="Arial" panose="020B0604020202020204" pitchFamily="34" charset="0"/>
                <a:cs typeface="Arial" panose="020B0604020202020204" pitchFamily="34" charset="0"/>
              </a:rPr>
              <a:t>Hidrojen</a:t>
            </a:r>
          </a:p>
          <a:p>
            <a:pPr marL="1200150" lvl="2" indent="-285750">
              <a:buFont typeface="Arial" panose="020B0604020202020204" pitchFamily="34" charset="0"/>
              <a:buChar char="•"/>
            </a:pPr>
            <a:r>
              <a:rPr lang="tr-TR" sz="2000" b="1" dirty="0">
                <a:latin typeface="Arial" panose="020B0604020202020204" pitchFamily="34" charset="0"/>
                <a:cs typeface="Arial" panose="020B0604020202020204" pitchFamily="34" charset="0"/>
              </a:rPr>
              <a:t>Sınırlı sayıda kullanıcı sektörler </a:t>
            </a:r>
            <a:r>
              <a:rPr lang="tr-TR" sz="2000" dirty="0">
                <a:latin typeface="Arial" panose="020B0604020202020204" pitchFamily="34" charset="0"/>
                <a:cs typeface="Arial" panose="020B0604020202020204" pitchFamily="34" charset="0"/>
              </a:rPr>
              <a:t>(demir çelikten </a:t>
            </a:r>
            <a:r>
              <a:rPr lang="tr-TR" sz="2000" dirty="0" err="1">
                <a:latin typeface="Arial" panose="020B0604020202020204" pitchFamily="34" charset="0"/>
                <a:cs typeface="Arial" panose="020B0604020202020204" pitchFamily="34" charset="0"/>
              </a:rPr>
              <a:t>civata</a:t>
            </a:r>
            <a:r>
              <a:rPr lang="tr-TR" sz="2000" dirty="0">
                <a:latin typeface="Arial" panose="020B0604020202020204" pitchFamily="34" charset="0"/>
                <a:cs typeface="Arial" panose="020B0604020202020204" pitchFamily="34" charset="0"/>
              </a:rPr>
              <a:t>, vida ve bağlantı elemanları gibi)</a:t>
            </a:r>
          </a:p>
          <a:p>
            <a:pPr marL="1200150" lvl="2" indent="-285750">
              <a:buFont typeface="Arial" panose="020B0604020202020204" pitchFamily="34" charset="0"/>
              <a:buChar char="•"/>
            </a:pPr>
            <a:r>
              <a:rPr lang="tr-TR" sz="2000" b="1" dirty="0">
                <a:latin typeface="Arial" panose="020B0604020202020204" pitchFamily="34" charset="0"/>
                <a:cs typeface="Arial" panose="020B0604020202020204" pitchFamily="34" charset="0"/>
              </a:rPr>
              <a:t>Belirli ara </a:t>
            </a:r>
            <a:r>
              <a:rPr lang="tr-TR" sz="2000" b="1" dirty="0" err="1">
                <a:latin typeface="Arial" panose="020B0604020202020204" pitchFamily="34" charset="0"/>
                <a:cs typeface="Arial" panose="020B0604020202020204" pitchFamily="34" charset="0"/>
              </a:rPr>
              <a:t>mamüller</a:t>
            </a:r>
            <a:r>
              <a:rPr lang="tr-TR" sz="2000" b="1" dirty="0">
                <a:latin typeface="Arial" panose="020B0604020202020204" pitchFamily="34" charset="0"/>
                <a:cs typeface="Arial" panose="020B0604020202020204" pitchFamily="34" charset="0"/>
              </a:rPr>
              <a:t>- </a:t>
            </a:r>
            <a:r>
              <a:rPr lang="tr-TR" sz="2000" b="1" dirty="0" err="1">
                <a:latin typeface="Arial" panose="020B0604020202020204" pitchFamily="34" charset="0"/>
                <a:cs typeface="Arial" panose="020B0604020202020204" pitchFamily="34" charset="0"/>
              </a:rPr>
              <a:t>precursors</a:t>
            </a:r>
            <a:r>
              <a:rPr lang="tr-TR" sz="2000" b="1"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a:t>
            </a:r>
            <a:r>
              <a:rPr lang="tr-TR" sz="2000" dirty="0" err="1">
                <a:latin typeface="Arial" panose="020B0604020202020204" pitchFamily="34" charset="0"/>
                <a:cs typeface="Arial" panose="020B0604020202020204" pitchFamily="34" charset="0"/>
              </a:rPr>
              <a:t>aglomere</a:t>
            </a:r>
            <a:r>
              <a:rPr lang="tr-TR" sz="2000" dirty="0">
                <a:latin typeface="Arial" panose="020B0604020202020204" pitchFamily="34" charset="0"/>
                <a:cs typeface="Arial" panose="020B0604020202020204" pitchFamily="34" charset="0"/>
              </a:rPr>
              <a:t> demir cevherleri, demir alaşımları gibi)</a:t>
            </a:r>
          </a:p>
          <a:p>
            <a:pPr lvl="2"/>
            <a:endParaRPr lang="tr-TR"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2000" b="1" dirty="0" err="1">
                <a:latin typeface="Arial" panose="020B0604020202020204" pitchFamily="34" charset="0"/>
                <a:cs typeface="Arial" panose="020B0604020202020204" pitchFamily="34" charset="0"/>
              </a:rPr>
              <a:t>Sektörel</a:t>
            </a:r>
            <a:r>
              <a:rPr lang="tr-TR" sz="2000" b="1" dirty="0">
                <a:latin typeface="Arial" panose="020B0604020202020204" pitchFamily="34" charset="0"/>
                <a:cs typeface="Arial" panose="020B0604020202020204" pitchFamily="34" charset="0"/>
              </a:rPr>
              <a:t> Kapsam-</a:t>
            </a:r>
            <a:r>
              <a:rPr lang="tr-TR" sz="2000" dirty="0">
                <a:latin typeface="Arial" panose="020B0604020202020204" pitchFamily="34" charset="0"/>
                <a:cs typeface="Arial" panose="020B0604020202020204" pitchFamily="34" charset="0"/>
              </a:rPr>
              <a:t> 2025 yılında yapılacak gözden geçirme sonucunda mekanizma kapsamına yeni sektörler ve kullanıcı sektörler ilave edilebilecek. </a:t>
            </a:r>
            <a:r>
              <a:rPr lang="tr-TR" sz="2000" dirty="0" err="1">
                <a:latin typeface="Arial" panose="020B0604020202020204" pitchFamily="34" charset="0"/>
                <a:cs typeface="Arial" panose="020B0604020202020204" pitchFamily="34" charset="0"/>
              </a:rPr>
              <a:t>Örn</a:t>
            </a:r>
            <a:r>
              <a:rPr lang="tr-TR" sz="2000" dirty="0">
                <a:latin typeface="Arial" panose="020B0604020202020204" pitchFamily="34" charset="0"/>
                <a:cs typeface="Arial" panose="020B0604020202020204" pitchFamily="34" charset="0"/>
              </a:rPr>
              <a:t>.: organik kimyasal ürünler, polimerler (plastik), ham petrol, rafineriler vs.</a:t>
            </a:r>
          </a:p>
        </p:txBody>
      </p:sp>
      <p:sp>
        <p:nvSpPr>
          <p:cNvPr id="6" name="Dikdörtgen 5"/>
          <p:cNvSpPr/>
          <p:nvPr/>
        </p:nvSpPr>
        <p:spPr>
          <a:xfrm>
            <a:off x="1207477" y="351074"/>
            <a:ext cx="8960520" cy="523220"/>
          </a:xfrm>
          <a:prstGeom prst="rect">
            <a:avLst/>
          </a:prstGeom>
        </p:spPr>
        <p:txBody>
          <a:bodyPr wrap="square">
            <a:spAutoFit/>
          </a:bodyPr>
          <a:lstStyle/>
          <a:p>
            <a:r>
              <a:rPr lang="tr-TR" sz="2800" b="1" dirty="0">
                <a:solidFill>
                  <a:srgbClr val="002060"/>
                </a:solidFill>
              </a:rPr>
              <a:t>SINIRDA KARBON DÜZENLEME MEKANİZMASI (SKDM)</a:t>
            </a:r>
          </a:p>
        </p:txBody>
      </p:sp>
      <p:sp>
        <p:nvSpPr>
          <p:cNvPr id="10"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1183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32" y="-41088"/>
            <a:ext cx="12807633" cy="7797225"/>
          </a:xfrm>
          <a:prstGeom prst="rect">
            <a:avLst/>
          </a:prstGeom>
        </p:spPr>
      </p:pic>
      <p:sp>
        <p:nvSpPr>
          <p:cNvPr id="5" name="Dikdörtgen 4"/>
          <p:cNvSpPr/>
          <p:nvPr/>
        </p:nvSpPr>
        <p:spPr>
          <a:xfrm>
            <a:off x="668215" y="1449230"/>
            <a:ext cx="11242431" cy="5632311"/>
          </a:xfrm>
          <a:prstGeom prst="rect">
            <a:avLst/>
          </a:prstGeom>
        </p:spPr>
        <p:txBody>
          <a:bodyPr wrap="square">
            <a:spAutoFit/>
          </a:bodyPr>
          <a:lstStyle/>
          <a:p>
            <a:pPr marL="342900" indent="-342900">
              <a:buFont typeface="Arial" panose="020B0604020202020204" pitchFamily="34" charset="0"/>
              <a:buChar char="•"/>
            </a:pPr>
            <a:endParaRPr lang="tr-TR" sz="2000" b="1" dirty="0">
              <a:solidFill>
                <a:schemeClr val="bg2">
                  <a:lumMod val="2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000" b="1" dirty="0" err="1">
                <a:solidFill>
                  <a:schemeClr val="bg2">
                    <a:lumMod val="25000"/>
                  </a:schemeClr>
                </a:solidFill>
                <a:latin typeface="Arial" panose="020B0604020202020204" pitchFamily="34" charset="0"/>
                <a:cs typeface="Arial" panose="020B0604020202020204" pitchFamily="34" charset="0"/>
              </a:rPr>
              <a:t>SKDM’den</a:t>
            </a:r>
            <a:r>
              <a:rPr lang="tr-TR" sz="2000" b="1" dirty="0">
                <a:solidFill>
                  <a:schemeClr val="bg2">
                    <a:lumMod val="25000"/>
                  </a:schemeClr>
                </a:solidFill>
                <a:latin typeface="Arial" panose="020B0604020202020204" pitchFamily="34" charset="0"/>
                <a:cs typeface="Arial" panose="020B0604020202020204" pitchFamily="34" charset="0"/>
              </a:rPr>
              <a:t> Tüzük Ek-2’de belirtilen ülkeler (İzlanda, Lihtenştayn, Norveç ve İsviçre) ve bölgeler (</a:t>
            </a:r>
            <a:r>
              <a:rPr lang="tr-TR" sz="2000" b="1" dirty="0" err="1">
                <a:solidFill>
                  <a:schemeClr val="bg2">
                    <a:lumMod val="25000"/>
                  </a:schemeClr>
                </a:solidFill>
                <a:latin typeface="Arial" panose="020B0604020202020204" pitchFamily="34" charset="0"/>
                <a:cs typeface="Arial" panose="020B0604020202020204" pitchFamily="34" charset="0"/>
              </a:rPr>
              <a:t>Büsingen</a:t>
            </a:r>
            <a:r>
              <a:rPr lang="tr-TR" sz="2000" b="1" dirty="0">
                <a:solidFill>
                  <a:schemeClr val="bg2">
                    <a:lumMod val="25000"/>
                  </a:schemeClr>
                </a:solidFill>
                <a:latin typeface="Arial" panose="020B0604020202020204" pitchFamily="34" charset="0"/>
                <a:cs typeface="Arial" panose="020B0604020202020204" pitchFamily="34" charset="0"/>
              </a:rPr>
              <a:t>, </a:t>
            </a:r>
            <a:r>
              <a:rPr lang="tr-TR" sz="2000" b="1" dirty="0" err="1">
                <a:solidFill>
                  <a:schemeClr val="bg2">
                    <a:lumMod val="25000"/>
                  </a:schemeClr>
                </a:solidFill>
                <a:latin typeface="Arial" panose="020B0604020202020204" pitchFamily="34" charset="0"/>
                <a:cs typeface="Arial" panose="020B0604020202020204" pitchFamily="34" charset="0"/>
              </a:rPr>
              <a:t>Helgoland</a:t>
            </a:r>
            <a:r>
              <a:rPr lang="tr-TR" sz="2000" b="1" dirty="0">
                <a:solidFill>
                  <a:schemeClr val="bg2">
                    <a:lumMod val="25000"/>
                  </a:schemeClr>
                </a:solidFill>
                <a:latin typeface="Arial" panose="020B0604020202020204" pitchFamily="34" charset="0"/>
                <a:cs typeface="Arial" panose="020B0604020202020204" pitchFamily="34" charset="0"/>
              </a:rPr>
              <a:t>, </a:t>
            </a:r>
            <a:r>
              <a:rPr lang="tr-TR" sz="2000" b="1" dirty="0" err="1">
                <a:solidFill>
                  <a:schemeClr val="bg2">
                    <a:lumMod val="25000"/>
                  </a:schemeClr>
                </a:solidFill>
                <a:latin typeface="Arial" panose="020B0604020202020204" pitchFamily="34" charset="0"/>
                <a:cs typeface="Arial" panose="020B0604020202020204" pitchFamily="34" charset="0"/>
              </a:rPr>
              <a:t>Livigno</a:t>
            </a:r>
            <a:r>
              <a:rPr lang="tr-TR" sz="2000" b="1" dirty="0">
                <a:solidFill>
                  <a:schemeClr val="bg2">
                    <a:lumMod val="25000"/>
                  </a:schemeClr>
                </a:solidFill>
                <a:latin typeface="Arial" panose="020B0604020202020204" pitchFamily="34" charset="0"/>
                <a:cs typeface="Arial" panose="020B0604020202020204" pitchFamily="34" charset="0"/>
              </a:rPr>
              <a:t>, </a:t>
            </a:r>
            <a:r>
              <a:rPr lang="tr-TR" sz="2000" b="1" dirty="0" err="1">
                <a:solidFill>
                  <a:schemeClr val="bg2">
                    <a:lumMod val="25000"/>
                  </a:schemeClr>
                </a:solidFill>
                <a:latin typeface="Arial" panose="020B0604020202020204" pitchFamily="34" charset="0"/>
                <a:cs typeface="Arial" panose="020B0604020202020204" pitchFamily="34" charset="0"/>
              </a:rPr>
              <a:t>Ceuta</a:t>
            </a:r>
            <a:r>
              <a:rPr lang="tr-TR" sz="2000" b="1" dirty="0">
                <a:solidFill>
                  <a:schemeClr val="bg2">
                    <a:lumMod val="25000"/>
                  </a:schemeClr>
                </a:solidFill>
                <a:latin typeface="Arial" panose="020B0604020202020204" pitchFamily="34" charset="0"/>
                <a:cs typeface="Arial" panose="020B0604020202020204" pitchFamily="34" charset="0"/>
              </a:rPr>
              <a:t>, </a:t>
            </a:r>
            <a:r>
              <a:rPr lang="tr-TR" sz="2000" b="1" dirty="0" err="1">
                <a:solidFill>
                  <a:schemeClr val="bg2">
                    <a:lumMod val="25000"/>
                  </a:schemeClr>
                </a:solidFill>
                <a:latin typeface="Arial" panose="020B0604020202020204" pitchFamily="34" charset="0"/>
                <a:cs typeface="Arial" panose="020B0604020202020204" pitchFamily="34" charset="0"/>
              </a:rPr>
              <a:t>Melilla</a:t>
            </a:r>
            <a:r>
              <a:rPr lang="tr-TR" sz="2000" b="1" dirty="0">
                <a:solidFill>
                  <a:schemeClr val="bg2">
                    <a:lumMod val="25000"/>
                  </a:schemeClr>
                </a:solidFill>
                <a:latin typeface="Arial" panose="020B0604020202020204" pitchFamily="34" charset="0"/>
                <a:cs typeface="Arial" panose="020B0604020202020204" pitchFamily="34" charset="0"/>
              </a:rPr>
              <a:t>) muaftır.</a:t>
            </a:r>
          </a:p>
          <a:p>
            <a:pPr marL="342900" indent="-342900">
              <a:buFontTx/>
              <a:buChar char="-"/>
            </a:pPr>
            <a:endParaRPr lang="tr-TR" sz="2000" b="1" dirty="0">
              <a:solidFill>
                <a:schemeClr val="bg2">
                  <a:lumMod val="2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000" b="1" dirty="0">
                <a:solidFill>
                  <a:schemeClr val="bg2">
                    <a:lumMod val="25000"/>
                  </a:schemeClr>
                </a:solidFill>
                <a:latin typeface="Arial" panose="020B0604020202020204" pitchFamily="34" charset="0"/>
                <a:cs typeface="Arial" panose="020B0604020202020204" pitchFamily="34" charset="0"/>
              </a:rPr>
              <a:t>Üçüncü ülkenin AB’nin </a:t>
            </a:r>
            <a:r>
              <a:rPr lang="tr-TR" sz="2000" b="1" dirty="0" err="1">
                <a:solidFill>
                  <a:schemeClr val="bg2">
                    <a:lumMod val="25000"/>
                  </a:schemeClr>
                </a:solidFill>
                <a:latin typeface="Arial" panose="020B0604020202020204" pitchFamily="34" charset="0"/>
                <a:cs typeface="Arial" panose="020B0604020202020204" pitchFamily="34" charset="0"/>
              </a:rPr>
              <a:t>ETS’sine</a:t>
            </a:r>
            <a:r>
              <a:rPr lang="tr-TR" sz="2000" b="1" dirty="0">
                <a:solidFill>
                  <a:schemeClr val="bg2">
                    <a:lumMod val="25000"/>
                  </a:schemeClr>
                </a:solidFill>
                <a:latin typeface="Arial" panose="020B0604020202020204" pitchFamily="34" charset="0"/>
                <a:cs typeface="Arial" panose="020B0604020202020204" pitchFamily="34" charset="0"/>
              </a:rPr>
              <a:t> tamamen entegre olması (AB-İsviçre ETS Entegrasyon Anlaşması)</a:t>
            </a:r>
          </a:p>
          <a:p>
            <a:pPr marL="342900" indent="-342900">
              <a:buFontTx/>
              <a:buChar char="-"/>
            </a:pPr>
            <a:endParaRPr lang="tr-TR" sz="2000" b="1" dirty="0">
              <a:solidFill>
                <a:schemeClr val="bg2">
                  <a:lumMod val="2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000" b="1" dirty="0">
                <a:solidFill>
                  <a:schemeClr val="bg2">
                    <a:lumMod val="25000"/>
                  </a:schemeClr>
                </a:solidFill>
                <a:latin typeface="Arial" panose="020B0604020202020204" pitchFamily="34" charset="0"/>
                <a:cs typeface="Arial" panose="020B0604020202020204" pitchFamily="34" charset="0"/>
              </a:rPr>
              <a:t>Üçüncü ülke ile AB arasında emisyon ticareti sistemlerini birbirine bağlayan bir anlaşmanın bulunması</a:t>
            </a:r>
          </a:p>
          <a:p>
            <a:endParaRPr lang="tr-TR" sz="2000" b="1" dirty="0">
              <a:solidFill>
                <a:schemeClr val="bg2">
                  <a:lumMod val="2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000" b="1" dirty="0">
                <a:solidFill>
                  <a:schemeClr val="bg2">
                    <a:lumMod val="25000"/>
                  </a:schemeClr>
                </a:solidFill>
                <a:latin typeface="Arial" panose="020B0604020202020204" pitchFamily="34" charset="0"/>
                <a:cs typeface="Arial" panose="020B0604020202020204" pitchFamily="34" charset="0"/>
              </a:rPr>
              <a:t>Elektrikten kaynaklanan emisyonlardan muaf olmak amacına yönelik olarak; üçüncü (menşe) ülkenin AB ile yenilebilir enerji kaynaklarının geliştirilmesi dahil elektrik konusunda Birlik yasalarının uygulanması hususunda bir Anlaşma imzalaması</a:t>
            </a:r>
          </a:p>
          <a:p>
            <a:pPr marL="342900" indent="-342900">
              <a:buFont typeface="Arial" panose="020B0604020202020204" pitchFamily="34" charset="0"/>
              <a:buChar char="•"/>
            </a:pPr>
            <a:endParaRPr lang="tr-TR" sz="2000" b="1" dirty="0">
              <a:solidFill>
                <a:schemeClr val="bg2">
                  <a:lumMod val="2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000" b="1" dirty="0">
                <a:solidFill>
                  <a:schemeClr val="bg2">
                    <a:lumMod val="25000"/>
                  </a:schemeClr>
                </a:solidFill>
                <a:latin typeface="Arial" panose="020B0604020202020204" pitchFamily="34" charset="0"/>
                <a:cs typeface="Arial" panose="020B0604020202020204" pitchFamily="34" charset="0"/>
              </a:rPr>
              <a:t>Üçüncü (menşe) ülkenin ulusal elektrik mevzuatı olarak; elektrik piyasalarının birbirine bağlanması dahil AB elektrik piyasa mevzuatını uygulaması</a:t>
            </a:r>
          </a:p>
          <a:p>
            <a:pPr algn="just"/>
            <a:endParaRPr lang="tr-TR" sz="2000" dirty="0">
              <a:latin typeface="Arial" panose="020B0604020202020204" pitchFamily="34" charset="0"/>
              <a:cs typeface="Arial" panose="020B0604020202020204" pitchFamily="34" charset="0"/>
            </a:endParaRPr>
          </a:p>
          <a:p>
            <a:pPr algn="just"/>
            <a:endParaRPr lang="tr-TR" sz="2000" dirty="0"/>
          </a:p>
        </p:txBody>
      </p:sp>
      <p:sp>
        <p:nvSpPr>
          <p:cNvPr id="6" name="Dikdörtgen 5"/>
          <p:cNvSpPr/>
          <p:nvPr/>
        </p:nvSpPr>
        <p:spPr>
          <a:xfrm>
            <a:off x="1183550" y="490044"/>
            <a:ext cx="7268788" cy="954107"/>
          </a:xfrm>
          <a:prstGeom prst="rect">
            <a:avLst/>
          </a:prstGeom>
        </p:spPr>
        <p:txBody>
          <a:bodyPr wrap="square">
            <a:spAutoFit/>
          </a:bodyPr>
          <a:lstStyle/>
          <a:p>
            <a:r>
              <a:rPr lang="tr-TR" sz="2800" b="1" dirty="0">
                <a:solidFill>
                  <a:srgbClr val="002060"/>
                </a:solidFill>
              </a:rPr>
              <a:t>          </a:t>
            </a:r>
          </a:p>
          <a:p>
            <a:r>
              <a:rPr lang="tr-TR" sz="2800" b="1" dirty="0">
                <a:solidFill>
                  <a:srgbClr val="002060"/>
                </a:solidFill>
              </a:rPr>
              <a:t>           SKDM UYGULAMASININ İSTİSNALARI</a:t>
            </a:r>
          </a:p>
        </p:txBody>
      </p:sp>
      <p:sp>
        <p:nvSpPr>
          <p:cNvPr id="10"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8234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18" y="0"/>
            <a:ext cx="12807633" cy="7797225"/>
          </a:xfrm>
          <a:prstGeom prst="rect">
            <a:avLst/>
          </a:prstGeom>
        </p:spPr>
      </p:pic>
      <p:sp>
        <p:nvSpPr>
          <p:cNvPr id="5" name="Dikdörtgen 4"/>
          <p:cNvSpPr/>
          <p:nvPr/>
        </p:nvSpPr>
        <p:spPr>
          <a:xfrm>
            <a:off x="668215" y="1910863"/>
            <a:ext cx="10281140" cy="5016758"/>
          </a:xfrm>
          <a:prstGeom prst="rect">
            <a:avLst/>
          </a:prstGeom>
        </p:spPr>
        <p:txBody>
          <a:bodyPr wrap="square">
            <a:spAutoFit/>
          </a:bodyPr>
          <a:lstStyle/>
          <a:p>
            <a:pPr marL="285750" indent="-285750">
              <a:buFont typeface="Arial" panose="020B0604020202020204" pitchFamily="34" charset="0"/>
              <a:buChar char="•"/>
            </a:pPr>
            <a:r>
              <a:rPr lang="tr-TR" sz="2000" b="1" dirty="0">
                <a:latin typeface="Arial" panose="020B0604020202020204" pitchFamily="34" charset="0"/>
                <a:cs typeface="Arial" panose="020B0604020202020204" pitchFamily="34" charset="0"/>
              </a:rPr>
              <a:t>KAPSAM Devam</a:t>
            </a:r>
            <a:r>
              <a:rPr lang="tr-TR" sz="2000" dirty="0">
                <a:latin typeface="Arial" panose="020B0604020202020204" pitchFamily="34" charset="0"/>
                <a:cs typeface="Arial" panose="020B0604020202020204" pitchFamily="34" charset="0"/>
              </a:rPr>
              <a:t> </a:t>
            </a:r>
            <a:r>
              <a:rPr lang="tr-TR" sz="2000" b="1" dirty="0">
                <a:latin typeface="Arial" panose="020B0604020202020204" pitchFamily="34" charset="0"/>
                <a:cs typeface="Arial" panose="020B0604020202020204" pitchFamily="34" charset="0"/>
              </a:rPr>
              <a:t>(Madde 2)</a:t>
            </a:r>
          </a:p>
          <a:p>
            <a:pPr marL="285750" indent="-285750">
              <a:buFont typeface="Arial" panose="020B0604020202020204" pitchFamily="34" charset="0"/>
              <a:buChar char="•"/>
            </a:pPr>
            <a:endParaRPr lang="tr-TR" sz="2000" u="sng" dirty="0">
              <a:latin typeface="Arial" panose="020B0604020202020204" pitchFamily="34" charset="0"/>
              <a:cs typeface="Arial" panose="020B0604020202020204" pitchFamily="34" charset="0"/>
            </a:endParaRPr>
          </a:p>
          <a:p>
            <a:r>
              <a:rPr lang="tr-TR" sz="2000" b="1" dirty="0">
                <a:latin typeface="Arial" panose="020B0604020202020204" pitchFamily="34" charset="0"/>
                <a:cs typeface="Arial" panose="020B0604020202020204" pitchFamily="34" charset="0"/>
              </a:rPr>
              <a:t>Dahilde İşleme Rejim Kapsamındaki Ürünler;</a:t>
            </a:r>
          </a:p>
          <a:p>
            <a:endParaRPr lang="tr-TR"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tr-TR" sz="2000" dirty="0">
                <a:latin typeface="Arial" panose="020B0604020202020204" pitchFamily="34" charset="0"/>
                <a:cs typeface="Arial" panose="020B0604020202020204" pitchFamily="34" charset="0"/>
              </a:rPr>
              <a:t>İthal edilen ürünlerin dahilde işleme rejimi kapsamında bu ürünlerden elde edilen işlenmiş ürünler olması durumunda; işlenmiş ürünler </a:t>
            </a:r>
            <a:r>
              <a:rPr lang="tr-TR" sz="2000" dirty="0" err="1">
                <a:latin typeface="Arial" panose="020B0604020202020204" pitchFamily="34" charset="0"/>
                <a:cs typeface="Arial" panose="020B0604020202020204" pitchFamily="34" charset="0"/>
              </a:rPr>
              <a:t>Ek’te</a:t>
            </a:r>
            <a:r>
              <a:rPr lang="tr-TR" sz="2000" dirty="0">
                <a:latin typeface="Arial" panose="020B0604020202020204" pitchFamily="34" charset="0"/>
                <a:cs typeface="Arial" panose="020B0604020202020204" pitchFamily="34" charset="0"/>
              </a:rPr>
              <a:t> listelenmemiş olsa bile ithal edilen ürün içerisinde yer alan Ek ürünleri ve</a:t>
            </a:r>
          </a:p>
          <a:p>
            <a:pPr marL="285750" indent="-285750" algn="just">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algn="just"/>
            <a:r>
              <a:rPr lang="tr-TR" sz="2000" b="1" dirty="0">
                <a:latin typeface="Arial" panose="020B0604020202020204" pitchFamily="34" charset="0"/>
                <a:cs typeface="Arial" panose="020B0604020202020204" pitchFamily="34" charset="0"/>
              </a:rPr>
              <a:t>Hariçte İşleme Rejimi Kapsamındaki Ürünler:</a:t>
            </a:r>
          </a:p>
          <a:p>
            <a:pPr algn="just"/>
            <a:endParaRPr lang="tr-TR"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tr-TR" sz="2000" dirty="0">
                <a:latin typeface="Arial" panose="020B0604020202020204" pitchFamily="34" charset="0"/>
                <a:cs typeface="Arial" panose="020B0604020202020204" pitchFamily="34" charset="0"/>
              </a:rPr>
              <a:t>İthal edilen malların hariçte işleme rejimi kapsamında işlenmiş ürünler olması durumunda; AB dışında işlem gören </a:t>
            </a:r>
            <a:r>
              <a:rPr lang="tr-TR" sz="2000" dirty="0" err="1">
                <a:latin typeface="Arial" panose="020B0604020202020204" pitchFamily="34" charset="0"/>
                <a:cs typeface="Arial" panose="020B0604020202020204" pitchFamily="34" charset="0"/>
              </a:rPr>
              <a:t>Ek’te</a:t>
            </a:r>
            <a:r>
              <a:rPr lang="tr-TR" sz="2000" dirty="0">
                <a:latin typeface="Arial" panose="020B0604020202020204" pitchFamily="34" charset="0"/>
                <a:cs typeface="Arial" panose="020B0604020202020204" pitchFamily="34" charset="0"/>
              </a:rPr>
              <a:t> yer alan işlenmiş ürünler</a:t>
            </a:r>
          </a:p>
          <a:p>
            <a:pPr marL="285750" indent="-285750" algn="just">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algn="just"/>
            <a:r>
              <a:rPr lang="tr-TR" sz="2000" dirty="0">
                <a:latin typeface="Arial" panose="020B0604020202020204" pitchFamily="34" charset="0"/>
                <a:cs typeface="Arial" panose="020B0604020202020204" pitchFamily="34" charset="0"/>
              </a:rPr>
              <a:t>    SKDM kapsamındadır.</a:t>
            </a:r>
          </a:p>
          <a:p>
            <a:pPr algn="just"/>
            <a:endParaRPr lang="tr-TR" sz="2000" dirty="0">
              <a:latin typeface="Arial" panose="020B0604020202020204" pitchFamily="34" charset="0"/>
              <a:cs typeface="Arial" panose="020B0604020202020204" pitchFamily="34" charset="0"/>
            </a:endParaRPr>
          </a:p>
          <a:p>
            <a:pPr algn="just"/>
            <a:endParaRPr lang="tr-TR" sz="2000" dirty="0"/>
          </a:p>
        </p:txBody>
      </p:sp>
      <p:sp>
        <p:nvSpPr>
          <p:cNvPr id="6" name="Dikdörtgen 5"/>
          <p:cNvSpPr/>
          <p:nvPr/>
        </p:nvSpPr>
        <p:spPr>
          <a:xfrm>
            <a:off x="1183550" y="490044"/>
            <a:ext cx="9145068" cy="954107"/>
          </a:xfrm>
          <a:prstGeom prst="rect">
            <a:avLst/>
          </a:prstGeom>
        </p:spPr>
        <p:txBody>
          <a:bodyPr wrap="none">
            <a:spAutoFit/>
          </a:bodyPr>
          <a:lstStyle/>
          <a:p>
            <a:r>
              <a:rPr lang="tr-TR" sz="2800" b="1" dirty="0">
                <a:solidFill>
                  <a:srgbClr val="002060"/>
                </a:solidFill>
              </a:rPr>
              <a:t>          </a:t>
            </a:r>
          </a:p>
          <a:p>
            <a:r>
              <a:rPr lang="tr-TR" sz="2800" b="1" dirty="0">
                <a:solidFill>
                  <a:srgbClr val="002060"/>
                </a:solidFill>
              </a:rPr>
              <a:t>           SINIRDA KARBON DÜZENLEME MEKANİZMASI (SKDM)</a:t>
            </a:r>
          </a:p>
        </p:txBody>
      </p:sp>
      <p:sp>
        <p:nvSpPr>
          <p:cNvPr id="10"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0715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867" y="-688222"/>
            <a:ext cx="13861733" cy="7797225"/>
          </a:xfrm>
          <a:prstGeom prst="rect">
            <a:avLst/>
          </a:prstGeom>
        </p:spPr>
      </p:pic>
      <p:sp>
        <p:nvSpPr>
          <p:cNvPr id="5" name="Dikdörtgen 4"/>
          <p:cNvSpPr/>
          <p:nvPr/>
        </p:nvSpPr>
        <p:spPr>
          <a:xfrm>
            <a:off x="-11723" y="674188"/>
            <a:ext cx="12672646" cy="5940088"/>
          </a:xfrm>
          <a:prstGeom prst="rect">
            <a:avLst/>
          </a:prstGeom>
        </p:spPr>
        <p:txBody>
          <a:bodyPr wrap="square">
            <a:spAutoFit/>
          </a:bodyPr>
          <a:lstStyle/>
          <a:p>
            <a:r>
              <a:rPr lang="tr-TR" sz="2000" b="1" dirty="0">
                <a:solidFill>
                  <a:srgbClr val="FF0000"/>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AB ithalatçısı yıllık SKDM Beyanını (CBAM </a:t>
            </a:r>
            <a:r>
              <a:rPr lang="tr-TR" sz="2000" dirty="0" err="1">
                <a:latin typeface="Arial" panose="020B0604020202020204" pitchFamily="34" charset="0"/>
                <a:cs typeface="Arial" panose="020B0604020202020204" pitchFamily="34" charset="0"/>
              </a:rPr>
              <a:t>Declaration</a:t>
            </a:r>
            <a:r>
              <a:rPr lang="tr-TR" sz="2000" dirty="0">
                <a:latin typeface="Arial" panose="020B0604020202020204" pitchFamily="34" charset="0"/>
                <a:cs typeface="Arial" panose="020B0604020202020204" pitchFamily="34" charset="0"/>
              </a:rPr>
              <a:t>) SKDM (CBAM) Otoritesine sunar</a:t>
            </a:r>
          </a:p>
          <a:p>
            <a:endParaRPr lang="tr-T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SKDM Beyanı, ithal edilen ürünlere ilişkin emisyon miktarı, satın alınan ve SKDM Otoritesine teslim edilen SKDM Sertifika miktarı ve 3. ülkede ödenen karbon ücretini (vergi) kapsamakta</a:t>
            </a:r>
          </a:p>
          <a:p>
            <a:r>
              <a:rPr lang="tr-TR" sz="20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tr-TR" sz="2000" dirty="0">
                <a:latin typeface="Arial" panose="020B0604020202020204" pitchFamily="34" charset="0"/>
                <a:cs typeface="Arial" panose="020B0604020202020204" pitchFamily="34" charset="0"/>
              </a:rPr>
              <a:t>Her bir ithal ürün için akredite kuruluşlar tarafından </a:t>
            </a:r>
            <a:r>
              <a:rPr lang="tr-TR" sz="2000" b="1" dirty="0">
                <a:solidFill>
                  <a:srgbClr val="FF0000"/>
                </a:solidFill>
                <a:latin typeface="Arial" panose="020B0604020202020204" pitchFamily="34" charset="0"/>
                <a:cs typeface="Arial" panose="020B0604020202020204" pitchFamily="34" charset="0"/>
              </a:rPr>
              <a:t>doğrulaması yapılmış, doğrudan ve dolaylı emisyonlar </a:t>
            </a:r>
            <a:r>
              <a:rPr lang="tr-TR" sz="2000" dirty="0">
                <a:latin typeface="Arial" panose="020B0604020202020204" pitchFamily="34" charset="0"/>
                <a:cs typeface="Arial" panose="020B0604020202020204" pitchFamily="34" charset="0"/>
              </a:rPr>
              <a:t>üzerinden hesaplanan SKDM Sertifikası (CBAM </a:t>
            </a:r>
            <a:r>
              <a:rPr lang="tr-TR" sz="2000" dirty="0" err="1">
                <a:latin typeface="Arial" panose="020B0604020202020204" pitchFamily="34" charset="0"/>
                <a:cs typeface="Arial" panose="020B0604020202020204" pitchFamily="34" charset="0"/>
              </a:rPr>
              <a:t>Certificate</a:t>
            </a:r>
            <a:r>
              <a:rPr lang="tr-TR" sz="2000" dirty="0">
                <a:latin typeface="Arial" panose="020B0604020202020204" pitchFamily="34" charset="0"/>
                <a:cs typeface="Arial" panose="020B0604020202020204" pitchFamily="34" charset="0"/>
              </a:rPr>
              <a:t>) satın alınır</a:t>
            </a:r>
          </a:p>
          <a:p>
            <a:pPr marL="342900" indent="-342900">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AB </a:t>
            </a:r>
            <a:r>
              <a:rPr lang="tr-TR" sz="2000" dirty="0" err="1">
                <a:latin typeface="Arial" panose="020B0604020202020204" pitchFamily="34" charset="0"/>
                <a:cs typeface="Arial" panose="020B0604020202020204" pitchFamily="34" charset="0"/>
              </a:rPr>
              <a:t>ETS’deki</a:t>
            </a:r>
            <a:r>
              <a:rPr lang="tr-TR" sz="2000" dirty="0">
                <a:latin typeface="Arial" panose="020B0604020202020204" pitchFamily="34" charset="0"/>
                <a:cs typeface="Arial" panose="020B0604020202020204" pitchFamily="34" charset="0"/>
              </a:rPr>
              <a:t> ücretsiz </a:t>
            </a:r>
            <a:r>
              <a:rPr lang="tr-TR" sz="2000" dirty="0" err="1">
                <a:latin typeface="Arial" panose="020B0604020202020204" pitchFamily="34" charset="0"/>
                <a:cs typeface="Arial" panose="020B0604020202020204" pitchFamily="34" charset="0"/>
              </a:rPr>
              <a:t>tahsisatların</a:t>
            </a:r>
            <a:r>
              <a:rPr lang="tr-TR" sz="2000" dirty="0">
                <a:latin typeface="Arial" panose="020B0604020202020204" pitchFamily="34" charset="0"/>
                <a:cs typeface="Arial" panose="020B0604020202020204" pitchFamily="34" charset="0"/>
              </a:rPr>
              <a:t> aşamalı olarak kaldırılmasına paralel olarak SKDM vergisi aşamalı olarak uygulanır. SKDM vergisinin yalnızca belirli bir yılda aynı sektörde AB ETS kapsamındaki ücretsiz </a:t>
            </a:r>
            <a:r>
              <a:rPr lang="tr-TR" sz="2000" dirty="0" err="1">
                <a:latin typeface="Arial" panose="020B0604020202020204" pitchFamily="34" charset="0"/>
                <a:cs typeface="Arial" panose="020B0604020202020204" pitchFamily="34" charset="0"/>
              </a:rPr>
              <a:t>tahsisatlardan</a:t>
            </a:r>
            <a:r>
              <a:rPr lang="tr-TR" sz="2000" dirty="0">
                <a:latin typeface="Arial" panose="020B0604020202020204" pitchFamily="34" charset="0"/>
                <a:cs typeface="Arial" panose="020B0604020202020204" pitchFamily="34" charset="0"/>
              </a:rPr>
              <a:t>  yararlanmayan emisyon oranına uygulanacağı anlamına gelmekte </a:t>
            </a:r>
          </a:p>
          <a:p>
            <a:pPr marL="342900" indent="-342900">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Her bir SKDM Sertifikasının ücretinin AB ETS tahsisatının karbon fiyatı ile bağlantısı (ithalattan bir önceki haftanın ortalama karbon ücreti (ihale fiyatı) SKDM Sertifika ücreti olarak tahsil edilecek)</a:t>
            </a:r>
          </a:p>
          <a:p>
            <a:r>
              <a:rPr lang="tr-TR" sz="20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3. Ülkede ödenen karbon ücreti (vergisi) satın alınacak SKDM Sertifikası hesabından düşülecek,</a:t>
            </a:r>
          </a:p>
          <a:p>
            <a:endParaRPr lang="tr-TR"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2000" dirty="0">
                <a:latin typeface="Arial" panose="020B0604020202020204" pitchFamily="34" charset="0"/>
                <a:cs typeface="Arial" panose="020B0604020202020204" pitchFamily="34" charset="0"/>
              </a:rPr>
              <a:t>Emisyonların gerçek değerlerine ulaşılamadığında varsayılan değer (</a:t>
            </a:r>
            <a:r>
              <a:rPr lang="tr-TR" sz="2000" dirty="0" err="1">
                <a:latin typeface="Arial" panose="020B0604020202020204" pitchFamily="34" charset="0"/>
                <a:cs typeface="Arial" panose="020B0604020202020204" pitchFamily="34" charset="0"/>
              </a:rPr>
              <a:t>default</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values</a:t>
            </a:r>
            <a:r>
              <a:rPr lang="tr-TR" sz="2000" dirty="0">
                <a:latin typeface="Arial" panose="020B0604020202020204" pitchFamily="34" charset="0"/>
                <a:cs typeface="Arial" panose="020B0604020202020204" pitchFamily="34" charset="0"/>
              </a:rPr>
              <a:t>) hesaba katılacak,  </a:t>
            </a:r>
            <a:endParaRPr lang="tr-TR" sz="2000" dirty="0">
              <a:solidFill>
                <a:schemeClr val="tx1">
                  <a:lumMod val="50000"/>
                </a:schemeClr>
              </a:solidFill>
            </a:endParaRPr>
          </a:p>
        </p:txBody>
      </p:sp>
      <p:sp>
        <p:nvSpPr>
          <p:cNvPr id="6" name="Dikdörtgen 5"/>
          <p:cNvSpPr/>
          <p:nvPr/>
        </p:nvSpPr>
        <p:spPr>
          <a:xfrm>
            <a:off x="1172804" y="89464"/>
            <a:ext cx="10222027" cy="523220"/>
          </a:xfrm>
          <a:prstGeom prst="rect">
            <a:avLst/>
          </a:prstGeom>
        </p:spPr>
        <p:txBody>
          <a:bodyPr wrap="square">
            <a:spAutoFit/>
          </a:bodyPr>
          <a:lstStyle/>
          <a:p>
            <a:r>
              <a:rPr lang="tr-TR" sz="2800" b="1" dirty="0">
                <a:solidFill>
                  <a:srgbClr val="002060"/>
                </a:solidFill>
              </a:rPr>
              <a:t>                     </a:t>
            </a:r>
            <a:r>
              <a:rPr lang="tr-TR" sz="2800" b="1" dirty="0">
                <a:solidFill>
                  <a:schemeClr val="tx2"/>
                </a:solidFill>
              </a:rPr>
              <a:t>SKDM  </a:t>
            </a:r>
            <a:r>
              <a:rPr lang="tr-TR" sz="2800" b="1" dirty="0">
                <a:solidFill>
                  <a:schemeClr val="tx2"/>
                </a:solidFill>
                <a:cs typeface="Arial" panose="020B0604020202020204" pitchFamily="34" charset="0"/>
              </a:rPr>
              <a:t>UYGULAMA DÖNEMİ- 1 Ocak 2026</a:t>
            </a:r>
            <a:r>
              <a:rPr lang="tr-TR" sz="2800" b="1" dirty="0">
                <a:solidFill>
                  <a:schemeClr val="tx2"/>
                </a:solidFill>
              </a:rPr>
              <a:t>   </a:t>
            </a:r>
          </a:p>
        </p:txBody>
      </p:sp>
      <p:sp>
        <p:nvSpPr>
          <p:cNvPr id="10"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90736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16" y="-151878"/>
            <a:ext cx="13612971" cy="7507831"/>
          </a:xfrm>
          <a:prstGeom prst="rect">
            <a:avLst/>
          </a:prstGeom>
        </p:spPr>
      </p:pic>
      <p:sp>
        <p:nvSpPr>
          <p:cNvPr id="5" name="Dikdörtgen 4"/>
          <p:cNvSpPr/>
          <p:nvPr/>
        </p:nvSpPr>
        <p:spPr>
          <a:xfrm>
            <a:off x="0" y="486451"/>
            <a:ext cx="11863755" cy="6447919"/>
          </a:xfrm>
          <a:prstGeom prst="rect">
            <a:avLst/>
          </a:prstGeom>
        </p:spPr>
        <p:txBody>
          <a:bodyPr wrap="square">
            <a:spAutoFit/>
          </a:bodyPr>
          <a:lstStyle/>
          <a:p>
            <a:pPr marL="285750" indent="-285750">
              <a:buFont typeface="Arial" panose="020B0604020202020204" pitchFamily="34" charset="0"/>
              <a:buChar char="•"/>
            </a:pPr>
            <a:endParaRPr lang="tr-TR" sz="1900" b="1" u="sng" dirty="0">
              <a:solidFill>
                <a:schemeClr val="tx1">
                  <a:lumMod val="50000"/>
                </a:schemeClr>
              </a:solidFill>
            </a:endParaRPr>
          </a:p>
          <a:p>
            <a:pPr marL="285750" indent="-285750">
              <a:buFont typeface="Arial" panose="020B0604020202020204" pitchFamily="34" charset="0"/>
              <a:buChar char="•"/>
            </a:pPr>
            <a:endParaRPr lang="tr-TR" sz="1900" b="1" u="sng" dirty="0">
              <a:solidFill>
                <a:schemeClr val="tx1">
                  <a:lumMod val="50000"/>
                </a:schemeClr>
              </a:solidFill>
            </a:endParaRPr>
          </a:p>
          <a:p>
            <a:pPr marL="285750" indent="-285750">
              <a:buFont typeface="Arial" panose="020B0604020202020204" pitchFamily="34" charset="0"/>
              <a:buChar char="•"/>
            </a:pPr>
            <a:endParaRPr lang="tr-TR" sz="1900" b="1" u="sng" dirty="0">
              <a:solidFill>
                <a:schemeClr val="tx1">
                  <a:lumMod val="50000"/>
                </a:schemeClr>
              </a:solidFill>
            </a:endParaRPr>
          </a:p>
          <a:p>
            <a:pPr marL="285750" indent="-285750">
              <a:buFont typeface="Arial" panose="020B0604020202020204" pitchFamily="34" charset="0"/>
              <a:buChar char="•"/>
            </a:pPr>
            <a:endParaRPr lang="tr-TR" b="1"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b="1" u="sng" dirty="0">
                <a:latin typeface="Arial" panose="020B0604020202020204" pitchFamily="34" charset="0"/>
                <a:cs typeface="Arial" panose="020B0604020202020204" pitchFamily="34" charset="0"/>
              </a:rPr>
              <a:t>ÜÇÜNCÜ ÜLKE MALLARININ İTHALATI ve BEYAN YÜKÜMLÜLÜĞÜ</a:t>
            </a:r>
            <a:endParaRPr lang="tr-TR" b="1" dirty="0">
              <a:latin typeface="Arial" panose="020B0604020202020204" pitchFamily="34" charset="0"/>
              <a:cs typeface="Arial" panose="020B0604020202020204" pitchFamily="34" charset="0"/>
            </a:endParaRPr>
          </a:p>
          <a:p>
            <a:endParaRPr lang="tr-TR"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dirty="0">
                <a:latin typeface="Arial" panose="020B0604020202020204" pitchFamily="34" charset="0"/>
                <a:cs typeface="Arial" panose="020B0604020202020204" pitchFamily="34" charset="0"/>
              </a:rPr>
              <a:t>Yetkilendirilmiş ithalatçı, ithal edilen ürünlerin dahilde işleme rejimi kapsamında işlenmiş ürünler olması durumunda; işlenmiş ürünler </a:t>
            </a:r>
            <a:r>
              <a:rPr lang="tr-TR" dirty="0" err="1">
                <a:latin typeface="Arial" panose="020B0604020202020204" pitchFamily="34" charset="0"/>
                <a:cs typeface="Arial" panose="020B0604020202020204" pitchFamily="34" charset="0"/>
              </a:rPr>
              <a:t>Ek’te</a:t>
            </a:r>
            <a:r>
              <a:rPr lang="tr-TR" dirty="0">
                <a:latin typeface="Arial" panose="020B0604020202020204" pitchFamily="34" charset="0"/>
                <a:cs typeface="Arial" panose="020B0604020202020204" pitchFamily="34" charset="0"/>
              </a:rPr>
              <a:t> listelenmemiş olsa bile ithal edilen ürün içerisinde yer alan Ek liste ürünlerine ilişkin toplam emisyon miktarlarını beyan etmek zorundadır</a:t>
            </a:r>
          </a:p>
          <a:p>
            <a:pPr marL="285750" indent="-285750">
              <a:buFont typeface="Arial" panose="020B0604020202020204" pitchFamily="34" charset="0"/>
              <a:buChar char="•"/>
            </a:pPr>
            <a:endParaRPr lang="tr-T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dirty="0">
                <a:latin typeface="Arial" panose="020B0604020202020204" pitchFamily="34" charset="0"/>
                <a:cs typeface="Arial" panose="020B0604020202020204" pitchFamily="34" charset="0"/>
              </a:rPr>
              <a:t>Yetkilendirilmiş ithalatçı, ithal edilen malların hariçte işleme rejimi kapsamında işlenmiş ürünler olması durumunda; AB dışında işlem gören Ek-1’de yer alan işlenmiş ürünlerin emisyon miktarlarını beyan etmek zorundadır</a:t>
            </a:r>
          </a:p>
          <a:p>
            <a:pPr marL="285750" indent="-285750">
              <a:buFont typeface="Arial" panose="020B0604020202020204" pitchFamily="34" charset="0"/>
              <a:buChar char="•"/>
            </a:pPr>
            <a:endParaRPr lang="tr-T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dirty="0">
                <a:latin typeface="Arial" panose="020B0604020202020204" pitchFamily="34" charset="0"/>
                <a:cs typeface="Arial" panose="020B0604020202020204" pitchFamily="34" charset="0"/>
              </a:rPr>
              <a:t>İthal edilen mala ilişkin yeterli </a:t>
            </a:r>
            <a:r>
              <a:rPr lang="tr-TR" b="1" dirty="0">
                <a:solidFill>
                  <a:srgbClr val="FF0000"/>
                </a:solidFill>
                <a:latin typeface="Arial" panose="020B0604020202020204" pitchFamily="34" charset="0"/>
                <a:cs typeface="Arial" panose="020B0604020202020204" pitchFamily="34" charset="0"/>
              </a:rPr>
              <a:t>gerçek emisyon değerlerinin belirlenemediği </a:t>
            </a:r>
            <a:r>
              <a:rPr lang="tr-TR" dirty="0">
                <a:latin typeface="Arial" panose="020B0604020202020204" pitchFamily="34" charset="0"/>
                <a:cs typeface="Arial" panose="020B0604020202020204" pitchFamily="34" charset="0"/>
              </a:rPr>
              <a:t>durumlarda; emisyon miktarının belirlenmesinde </a:t>
            </a:r>
            <a:r>
              <a:rPr lang="tr-TR" dirty="0" err="1">
                <a:latin typeface="Arial" panose="020B0604020202020204" pitchFamily="34" charset="0"/>
                <a:cs typeface="Arial" panose="020B0604020202020204" pitchFamily="34" charset="0"/>
              </a:rPr>
              <a:t>EK’te</a:t>
            </a:r>
            <a:r>
              <a:rPr lang="tr-TR" dirty="0">
                <a:latin typeface="Arial" panose="020B0604020202020204" pitchFamily="34" charset="0"/>
                <a:cs typeface="Arial" panose="020B0604020202020204" pitchFamily="34" charset="0"/>
              </a:rPr>
              <a:t> belirtilen metodoloji çerçevesinde </a:t>
            </a:r>
            <a:r>
              <a:rPr lang="tr-TR" b="1" dirty="0">
                <a:solidFill>
                  <a:srgbClr val="FF0000"/>
                </a:solidFill>
                <a:latin typeface="Arial" panose="020B0604020202020204" pitchFamily="34" charset="0"/>
                <a:cs typeface="Arial" panose="020B0604020202020204" pitchFamily="34" charset="0"/>
              </a:rPr>
              <a:t>varsayılan değerler </a:t>
            </a:r>
            <a:r>
              <a:rPr lang="tr-TR" dirty="0">
                <a:solidFill>
                  <a:srgbClr val="FF0000"/>
                </a:solidFill>
                <a:latin typeface="Arial" panose="020B0604020202020204" pitchFamily="34" charset="0"/>
                <a:cs typeface="Arial" panose="020B0604020202020204" pitchFamily="34" charset="0"/>
              </a:rPr>
              <a:t>(</a:t>
            </a:r>
            <a:r>
              <a:rPr lang="tr-TR" dirty="0" err="1">
                <a:solidFill>
                  <a:srgbClr val="FF0000"/>
                </a:solidFill>
                <a:latin typeface="Arial" panose="020B0604020202020204" pitchFamily="34" charset="0"/>
                <a:cs typeface="Arial" panose="020B0604020202020204" pitchFamily="34" charset="0"/>
              </a:rPr>
              <a:t>default</a:t>
            </a:r>
            <a:r>
              <a:rPr lang="tr-TR" dirty="0">
                <a:solidFill>
                  <a:srgbClr val="FF0000"/>
                </a:solidFill>
                <a:latin typeface="Arial" panose="020B0604020202020204" pitchFamily="34" charset="0"/>
                <a:cs typeface="Arial" panose="020B0604020202020204" pitchFamily="34" charset="0"/>
              </a:rPr>
              <a:t> </a:t>
            </a:r>
            <a:r>
              <a:rPr lang="tr-TR" dirty="0" err="1">
                <a:solidFill>
                  <a:srgbClr val="FF0000"/>
                </a:solidFill>
                <a:latin typeface="Arial" panose="020B0604020202020204" pitchFamily="34" charset="0"/>
                <a:cs typeface="Arial" panose="020B0604020202020204" pitchFamily="34" charset="0"/>
              </a:rPr>
              <a:t>values</a:t>
            </a:r>
            <a:r>
              <a:rPr lang="tr-TR" dirty="0">
                <a:solidFill>
                  <a:srgbClr val="FF0000"/>
                </a:solidFill>
                <a:latin typeface="Arial" panose="020B0604020202020204" pitchFamily="34" charset="0"/>
                <a:cs typeface="Arial" panose="020B0604020202020204" pitchFamily="34" charset="0"/>
              </a:rPr>
              <a:t>)</a:t>
            </a:r>
            <a:r>
              <a:rPr lang="tr-TR" dirty="0">
                <a:latin typeface="Arial" panose="020B0604020202020204" pitchFamily="34" charset="0"/>
                <a:cs typeface="Arial" panose="020B0604020202020204" pitchFamily="34" charset="0"/>
              </a:rPr>
              <a:t> kullanılacaktır</a:t>
            </a:r>
          </a:p>
          <a:p>
            <a:pPr marL="285750" indent="-285750">
              <a:buFont typeface="Arial" panose="020B0604020202020204" pitchFamily="34" charset="0"/>
              <a:buChar char="•"/>
            </a:pPr>
            <a:endParaRPr lang="tr-T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dirty="0">
                <a:latin typeface="Arial" panose="020B0604020202020204" pitchFamily="34" charset="0"/>
                <a:cs typeface="Arial" panose="020B0604020202020204" pitchFamily="34" charset="0"/>
              </a:rPr>
              <a:t>Yetkilendirilmiş ithalatçıya her bir durum için gerçek emisyon değerlerinin ‘varsayılan’ değerden daha iyi olduğunu gösterme fırsatı verilmektedir</a:t>
            </a:r>
          </a:p>
          <a:p>
            <a:endParaRPr lang="tr-TR"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b="1" dirty="0">
                <a:latin typeface="Arial" panose="020B0604020202020204" pitchFamily="34" charset="0"/>
                <a:cs typeface="Arial" panose="020B0604020202020204" pitchFamily="34" charset="0"/>
              </a:rPr>
              <a:t>‘Varsayılan’ değer</a:t>
            </a:r>
            <a:r>
              <a:rPr lang="tr-TR" sz="1600" dirty="0">
                <a:latin typeface="Arial" panose="020B0604020202020204" pitchFamily="34" charset="0"/>
                <a:cs typeface="Arial" panose="020B0604020202020204" pitchFamily="34" charset="0"/>
              </a:rPr>
              <a:t>: Emisyonlara ilişkin ikincil veriler kullanılarak yapılan hesaplamalar sonucu ortaya çıkan emisyon değerleri</a:t>
            </a:r>
          </a:p>
          <a:p>
            <a:pPr marL="285750" indent="-285750">
              <a:buFont typeface="Arial" panose="020B0604020202020204" pitchFamily="34" charset="0"/>
              <a:buChar char="•"/>
            </a:pPr>
            <a:r>
              <a:rPr lang="tr-TR" sz="1600" b="1" dirty="0">
                <a:latin typeface="Arial" panose="020B0604020202020204" pitchFamily="34" charset="0"/>
                <a:cs typeface="Arial" panose="020B0604020202020204" pitchFamily="34" charset="0"/>
              </a:rPr>
              <a:t>Gerçek Emisyon Verileri</a:t>
            </a:r>
            <a:r>
              <a:rPr lang="tr-TR" sz="1600" dirty="0">
                <a:latin typeface="Arial" panose="020B0604020202020204" pitchFamily="34" charset="0"/>
                <a:cs typeface="Arial" panose="020B0604020202020204" pitchFamily="34" charset="0"/>
              </a:rPr>
              <a:t>: Ürünün üretim prosesinden elde edilen birincil verilere dayalı olarak hesaplanan ve doğrulanan emisyon değerleri ile ürüne ilişkin üretim prosesinde tüketilen elektrik üretiminden kaynaklanan gerçek emisyonlar</a:t>
            </a: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1570892" y="248975"/>
            <a:ext cx="8846909" cy="954107"/>
          </a:xfrm>
          <a:prstGeom prst="rect">
            <a:avLst/>
          </a:prstGeom>
        </p:spPr>
        <p:txBody>
          <a:bodyPr wrap="none">
            <a:spAutoFit/>
          </a:bodyPr>
          <a:lstStyle/>
          <a:p>
            <a:endParaRPr lang="tr-TR" sz="2800" b="1" dirty="0">
              <a:solidFill>
                <a:srgbClr val="002060"/>
              </a:solidFill>
            </a:endParaRPr>
          </a:p>
          <a:p>
            <a:r>
              <a:rPr lang="tr-TR" sz="2800" b="1" dirty="0">
                <a:solidFill>
                  <a:srgbClr val="002060"/>
                </a:solidFill>
              </a:rPr>
              <a:t>      SINIRDA KARBON DÜZENLEME MEKANİZMASI (SKDM)</a:t>
            </a:r>
          </a:p>
        </p:txBody>
      </p:sp>
      <p:sp>
        <p:nvSpPr>
          <p:cNvPr id="10"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34116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535" y="0"/>
            <a:ext cx="12727622" cy="7797225"/>
          </a:xfrm>
          <a:prstGeom prst="rect">
            <a:avLst/>
          </a:prstGeom>
        </p:spPr>
      </p:pic>
      <p:sp>
        <p:nvSpPr>
          <p:cNvPr id="5" name="Dikdörtgen 4"/>
          <p:cNvSpPr/>
          <p:nvPr/>
        </p:nvSpPr>
        <p:spPr>
          <a:xfrm>
            <a:off x="468631" y="1645583"/>
            <a:ext cx="10046970" cy="5324535"/>
          </a:xfrm>
          <a:prstGeom prst="rect">
            <a:avLst/>
          </a:prstGeom>
        </p:spPr>
        <p:txBody>
          <a:bodyPr wrap="square">
            <a:spAutoFit/>
          </a:bodyPr>
          <a:lstStyle/>
          <a:p>
            <a:pPr algn="just"/>
            <a:r>
              <a:rPr lang="tr-TR" sz="2000" dirty="0"/>
              <a:t>- 1 Ekim 2023 tarihi itibarıyla 3 yıllık bir geçiş dönemi ile başlatılması hedeflenen SKDM uygulaması, 2023-2025 yılları Geçiş Döneminde ihracatçılarımıza mali bir yük getirmemektedir. </a:t>
            </a:r>
          </a:p>
          <a:p>
            <a:pPr lvl="0" algn="just"/>
            <a:endParaRPr lang="tr-TR" sz="2000" dirty="0"/>
          </a:p>
          <a:p>
            <a:pPr lvl="0" algn="just"/>
            <a:r>
              <a:rPr lang="tr-TR" sz="2000" dirty="0"/>
              <a:t>- Bununla birlikte, SKDM </a:t>
            </a:r>
            <a:r>
              <a:rPr lang="tr-TR" sz="2000" b="1" dirty="0"/>
              <a:t>elektrik ile çimento, demir- çelik, gübre ve alüminyum</a:t>
            </a:r>
            <a:r>
              <a:rPr lang="tr-TR" sz="2000" dirty="0"/>
              <a:t> gibi emisyon yoğun sektörlerde faaliyette bulunan </a:t>
            </a:r>
            <a:r>
              <a:rPr lang="tr-TR" sz="2000" b="1" dirty="0">
                <a:solidFill>
                  <a:srgbClr val="FF0000"/>
                </a:solidFill>
              </a:rPr>
              <a:t>firmalarımıza</a:t>
            </a:r>
            <a:r>
              <a:rPr lang="tr-TR" sz="2000" dirty="0"/>
              <a:t> AB’ye ihraç ettikleri ürünlere ilişkin işletme bazında üretilen </a:t>
            </a:r>
            <a:r>
              <a:rPr lang="tr-TR" sz="2000" b="1" dirty="0">
                <a:solidFill>
                  <a:srgbClr val="FF0000"/>
                </a:solidFill>
              </a:rPr>
              <a:t>ürünlerin emisyon verilerini ölçme, toplama, raporlama </a:t>
            </a:r>
            <a:r>
              <a:rPr lang="tr-TR" sz="2000" dirty="0"/>
              <a:t>ve emisyon verilerini </a:t>
            </a:r>
            <a:r>
              <a:rPr lang="tr-TR" sz="2000" b="1" dirty="0">
                <a:solidFill>
                  <a:srgbClr val="FF0000"/>
                </a:solidFill>
              </a:rPr>
              <a:t>doğrulama yükümlülüğü </a:t>
            </a:r>
            <a:r>
              <a:rPr lang="tr-TR" sz="2000" dirty="0"/>
              <a:t>getirmektedir</a:t>
            </a:r>
          </a:p>
          <a:p>
            <a:pPr algn="just"/>
            <a:endParaRPr lang="tr-TR" sz="2000" dirty="0"/>
          </a:p>
          <a:p>
            <a:pPr algn="just"/>
            <a:r>
              <a:rPr lang="tr-TR" sz="2000" dirty="0"/>
              <a:t>- </a:t>
            </a:r>
            <a:r>
              <a:rPr lang="tr-TR" sz="2000" dirty="0" err="1"/>
              <a:t>SKDM’nın</a:t>
            </a:r>
            <a:r>
              <a:rPr lang="tr-TR" sz="2000" dirty="0"/>
              <a:t> 1 Ocak 2026 tarihi itibariyle uygulama dönemine geçilmesi ile birlikte, ihracatçılarımız AB gümrük sınırında mali yükümlülükler ile karşılaşılacaktır. AB’ye ihraç edilen ürünlerdeki gömülü emisyon değerinin AB ortalama emisyon değerinin üzerinde bulunması durumunda ülkemizde ödenecek karbon vergisi ile AB’de ödenen karbon vergisi arasındaki vergi farkını AB gümrük sınırında ödemek durumunda kalacaktır</a:t>
            </a:r>
          </a:p>
          <a:p>
            <a:pPr algn="just"/>
            <a:endParaRPr lang="tr-TR" sz="2000" dirty="0"/>
          </a:p>
          <a:p>
            <a:pPr algn="just"/>
            <a:r>
              <a:rPr lang="tr-TR" sz="2000" dirty="0">
                <a:solidFill>
                  <a:schemeClr val="tx1">
                    <a:lumMod val="50000"/>
                  </a:schemeClr>
                </a:solidFill>
              </a:rPr>
              <a:t>- Ancak, ülkemizde 2026 yılında halihazırda bir karbon vergisi uygulaması durumunda ihraç edilen ürünlere ilişkin ödenecek karbon vergisi ödenecek toplam vergiden indirilecektir </a:t>
            </a:r>
          </a:p>
          <a:p>
            <a:pPr algn="just"/>
            <a:r>
              <a:rPr lang="tr-TR" sz="2000" dirty="0">
                <a:solidFill>
                  <a:schemeClr val="tx1">
                    <a:lumMod val="50000"/>
                  </a:schemeClr>
                </a:solidFill>
              </a:rPr>
              <a:t>  </a:t>
            </a:r>
          </a:p>
        </p:txBody>
      </p:sp>
      <p:sp>
        <p:nvSpPr>
          <p:cNvPr id="6" name="Dikdörtgen 5"/>
          <p:cNvSpPr/>
          <p:nvPr/>
        </p:nvSpPr>
        <p:spPr>
          <a:xfrm>
            <a:off x="1755574" y="636203"/>
            <a:ext cx="8245783" cy="523220"/>
          </a:xfrm>
          <a:prstGeom prst="rect">
            <a:avLst/>
          </a:prstGeom>
        </p:spPr>
        <p:txBody>
          <a:bodyPr wrap="none">
            <a:spAutoFit/>
          </a:bodyPr>
          <a:lstStyle/>
          <a:p>
            <a:r>
              <a:rPr lang="tr-TR" sz="2800" b="1" dirty="0">
                <a:solidFill>
                  <a:srgbClr val="002060"/>
                </a:solidFill>
              </a:rPr>
              <a:t>SINIRDA KARBON DÜZENLEME MEKANİZMASI (SKDM)</a:t>
            </a:r>
          </a:p>
        </p:txBody>
      </p:sp>
      <p:sp>
        <p:nvSpPr>
          <p:cNvPr id="10"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036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89" y="0"/>
            <a:ext cx="13861733" cy="7797225"/>
          </a:xfrm>
          <a:prstGeom prst="rect">
            <a:avLst/>
          </a:prstGeom>
        </p:spPr>
      </p:pic>
      <p:sp>
        <p:nvSpPr>
          <p:cNvPr id="5" name="Dikdörtgen 4"/>
          <p:cNvSpPr/>
          <p:nvPr/>
        </p:nvSpPr>
        <p:spPr>
          <a:xfrm>
            <a:off x="443188" y="1494026"/>
            <a:ext cx="10308895" cy="784830"/>
          </a:xfrm>
          <a:prstGeom prst="rect">
            <a:avLst/>
          </a:prstGeom>
        </p:spPr>
        <p:txBody>
          <a:bodyPr wrap="square">
            <a:spAutoFit/>
          </a:bodyPr>
          <a:lstStyle/>
          <a:p>
            <a:pPr marL="285750" indent="-285750" algn="just">
              <a:spcBef>
                <a:spcPts val="300"/>
              </a:spcBef>
              <a:spcAft>
                <a:spcPts val="300"/>
              </a:spcAft>
              <a:buFontTx/>
              <a:buChar char="-"/>
            </a:pPr>
            <a:endParaRPr lang="tr-TR" sz="2000" dirty="0"/>
          </a:p>
          <a:p>
            <a:pPr marL="285750" indent="-285750" algn="just">
              <a:spcBef>
                <a:spcPts val="300"/>
              </a:spcBef>
              <a:spcAft>
                <a:spcPts val="300"/>
              </a:spcAft>
              <a:buFontTx/>
              <a:buChar char="-"/>
            </a:pPr>
            <a:endParaRPr lang="tr-TR" sz="2000" b="1" dirty="0"/>
          </a:p>
        </p:txBody>
      </p:sp>
      <p:sp>
        <p:nvSpPr>
          <p:cNvPr id="6" name="Dikdörtgen 5"/>
          <p:cNvSpPr/>
          <p:nvPr/>
        </p:nvSpPr>
        <p:spPr>
          <a:xfrm>
            <a:off x="1833044" y="821176"/>
            <a:ext cx="7529177" cy="523220"/>
          </a:xfrm>
          <a:prstGeom prst="rect">
            <a:avLst/>
          </a:prstGeom>
        </p:spPr>
        <p:txBody>
          <a:bodyPr wrap="none">
            <a:spAutoFit/>
          </a:bodyPr>
          <a:lstStyle/>
          <a:p>
            <a:r>
              <a:rPr lang="tr-TR" sz="2800" b="1" dirty="0">
                <a:solidFill>
                  <a:srgbClr val="002060"/>
                </a:solidFill>
              </a:rPr>
              <a:t>AB ETS </a:t>
            </a:r>
            <a:r>
              <a:rPr lang="tr-TR" sz="2800" b="1" dirty="0" err="1">
                <a:solidFill>
                  <a:srgbClr val="002060"/>
                </a:solidFill>
              </a:rPr>
              <a:t>SiSTEMİNDE</a:t>
            </a:r>
            <a:r>
              <a:rPr lang="tr-TR" sz="2800" b="1" dirty="0">
                <a:solidFill>
                  <a:srgbClr val="002060"/>
                </a:solidFill>
              </a:rPr>
              <a:t> ÜCRETSİZ TAHSİSAT</a:t>
            </a:r>
          </a:p>
        </p:txBody>
      </p:sp>
      <p:sp>
        <p:nvSpPr>
          <p:cNvPr id="10"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7" name="Dikdörtgen 6"/>
          <p:cNvSpPr/>
          <p:nvPr/>
        </p:nvSpPr>
        <p:spPr>
          <a:xfrm>
            <a:off x="443188" y="1645583"/>
            <a:ext cx="10717181" cy="5078313"/>
          </a:xfrm>
          <a:prstGeom prst="rect">
            <a:avLst/>
          </a:prstGeom>
        </p:spPr>
        <p:txBody>
          <a:bodyPr wrap="square">
            <a:spAutoFit/>
          </a:bodyPr>
          <a:lstStyle/>
          <a:p>
            <a:r>
              <a:rPr lang="tr-TR" sz="2400" b="1" dirty="0"/>
              <a:t>			Ücretsiz Tahsisat (</a:t>
            </a:r>
            <a:r>
              <a:rPr lang="tr-TR" sz="2400" b="1" dirty="0" err="1"/>
              <a:t>Free</a:t>
            </a:r>
            <a:r>
              <a:rPr lang="tr-TR" sz="2400" b="1" dirty="0"/>
              <a:t> </a:t>
            </a:r>
            <a:r>
              <a:rPr lang="tr-TR" sz="2400" b="1" dirty="0" err="1"/>
              <a:t>Allocation</a:t>
            </a:r>
            <a:r>
              <a:rPr lang="tr-TR" sz="2400" b="1" dirty="0"/>
              <a:t>)</a:t>
            </a:r>
          </a:p>
          <a:p>
            <a:endParaRPr lang="tr-TR" sz="2000" dirty="0">
              <a:solidFill>
                <a:schemeClr val="tx2">
                  <a:lumMod val="75000"/>
                </a:schemeClr>
              </a:solidFill>
            </a:endParaRPr>
          </a:p>
          <a:p>
            <a:pPr marL="285750" indent="-285750" algn="just">
              <a:buFont typeface="Arial" panose="020B0604020202020204" pitchFamily="34" charset="0"/>
              <a:buChar char="•"/>
            </a:pPr>
            <a:r>
              <a:rPr lang="tr-TR" altLang="en-US" sz="2000" dirty="0">
                <a:latin typeface="Arial" panose="020B0604020202020204" pitchFamily="34" charset="0"/>
                <a:cs typeface="Arial" panose="020B0604020202020204" pitchFamily="34" charset="0"/>
              </a:rPr>
              <a:t>AB 2005 yılından bu yana AB ETS sistemi uygulamakta </a:t>
            </a:r>
          </a:p>
          <a:p>
            <a:pPr algn="just"/>
            <a:endParaRPr lang="tr-TR" altLang="en-US"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tr-TR" altLang="en-US" sz="2000" dirty="0">
                <a:latin typeface="Arial" panose="020B0604020202020204" pitchFamily="34" charset="0"/>
                <a:cs typeface="Arial" panose="020B0604020202020204" pitchFamily="34" charset="0"/>
              </a:rPr>
              <a:t>AB bölgesinde e</a:t>
            </a:r>
            <a:r>
              <a:rPr lang="tr-TR" sz="2000" dirty="0">
                <a:latin typeface="Arial" panose="020B0604020202020204" pitchFamily="34" charset="0"/>
                <a:cs typeface="Arial" panose="020B0604020202020204" pitchFamily="34" charset="0"/>
              </a:rPr>
              <a:t>misyon yoğun üretimi azaltmak amacıyla 2005-2008; 2008-2012; 2013-2020 ve 2021-2030 döneminde 4 faz olarak AB ETS sistemi uygulamakta ve her fazda farklı sektörler sisteme dahil olmakta</a:t>
            </a:r>
          </a:p>
          <a:p>
            <a:pPr marL="285750" indent="-285750" algn="just">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tr-TR" sz="2000" dirty="0">
                <a:latin typeface="Arial" panose="020B0604020202020204" pitchFamily="34" charset="0"/>
                <a:cs typeface="Arial" panose="020B0604020202020204" pitchFamily="34" charset="0"/>
              </a:rPr>
              <a:t>ETS kapsamında </a:t>
            </a:r>
            <a:r>
              <a:rPr lang="tr-TR" altLang="en-US" sz="2000" dirty="0">
                <a:latin typeface="Arial" panose="020B0604020202020204" pitchFamily="34" charset="0"/>
                <a:cs typeface="Arial" panose="020B0604020202020204" pitchFamily="34" charset="0"/>
              </a:rPr>
              <a:t>karbon kaçağına karşı demir-çelik, çimento, kimyasallar gibi hassas sektörlerdeki emisyon tahsisatlarının büyük bir kısmı üretim işletmelerine ücretsiz olarak dağıtılmaktadır. Böylece ETS Sertifikası işletmelere ücretsiz dağıtılarak, maliyetler azaltılmakta ve  karbon kaçağı önlenmeye çalışılmaktadır. </a:t>
            </a:r>
          </a:p>
          <a:p>
            <a:pPr marL="285750" indent="-285750" algn="just">
              <a:buFont typeface="Arial" panose="020B0604020202020204" pitchFamily="34" charset="0"/>
              <a:buChar char="•"/>
            </a:pPr>
            <a:endParaRPr lang="tr-TR" altLang="en-U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tr-TR" altLang="en-US" sz="2000" dirty="0">
                <a:latin typeface="Arial" panose="020B0604020202020204" pitchFamily="34" charset="0"/>
                <a:cs typeface="Arial" panose="020B0604020202020204" pitchFamily="34" charset="0"/>
              </a:rPr>
              <a:t>AB </a:t>
            </a:r>
            <a:r>
              <a:rPr lang="tr-TR" altLang="en-US" sz="2000" dirty="0" err="1">
                <a:latin typeface="Arial" panose="020B0604020202020204" pitchFamily="34" charset="0"/>
                <a:cs typeface="Arial" panose="020B0604020202020204" pitchFamily="34" charset="0"/>
              </a:rPr>
              <a:t>ETS’de</a:t>
            </a:r>
            <a:r>
              <a:rPr lang="tr-TR" altLang="en-US" sz="2000" dirty="0">
                <a:latin typeface="Arial" panose="020B0604020202020204" pitchFamily="34" charset="0"/>
                <a:cs typeface="Arial" panose="020B0604020202020204" pitchFamily="34" charset="0"/>
              </a:rPr>
              <a:t> karbon kaçağına karşı hassas sektörlerde 3. </a:t>
            </a:r>
            <a:r>
              <a:rPr lang="tr-TR" altLang="en-US" sz="2000" dirty="0" err="1">
                <a:latin typeface="Arial" panose="020B0604020202020204" pitchFamily="34" charset="0"/>
                <a:cs typeface="Arial" panose="020B0604020202020204" pitchFamily="34" charset="0"/>
              </a:rPr>
              <a:t>Faz’da</a:t>
            </a:r>
            <a:r>
              <a:rPr lang="tr-TR" altLang="en-US" sz="2000" dirty="0">
                <a:latin typeface="Arial" panose="020B0604020202020204" pitchFamily="34" charset="0"/>
                <a:cs typeface="Arial" panose="020B0604020202020204" pitchFamily="34" charset="0"/>
              </a:rPr>
              <a:t> toplam </a:t>
            </a:r>
            <a:r>
              <a:rPr lang="tr-TR" altLang="en-US" sz="2000" dirty="0" err="1">
                <a:latin typeface="Arial" panose="020B0604020202020204" pitchFamily="34" charset="0"/>
                <a:cs typeface="Arial" panose="020B0604020202020204" pitchFamily="34" charset="0"/>
              </a:rPr>
              <a:t>tahsisatların</a:t>
            </a:r>
            <a:r>
              <a:rPr lang="tr-TR" altLang="en-US" sz="2000" dirty="0">
                <a:latin typeface="Arial" panose="020B0604020202020204" pitchFamily="34" charset="0"/>
                <a:cs typeface="Arial" panose="020B0604020202020204" pitchFamily="34" charset="0"/>
              </a:rPr>
              <a:t> %43’ü ücretsiz verilmiştir. Karbon kaçağı riski olmayan elektrik sektöründe ise ücretli tahsisat yapılmaktadır.</a:t>
            </a:r>
          </a:p>
        </p:txBody>
      </p:sp>
    </p:spTree>
    <p:extLst>
      <p:ext uri="{BB962C8B-B14F-4D97-AF65-F5344CB8AC3E}">
        <p14:creationId xmlns:p14="http://schemas.microsoft.com/office/powerpoint/2010/main" val="830207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044" y="-674527"/>
            <a:ext cx="13861733" cy="7797225"/>
          </a:xfrm>
          <a:prstGeom prst="rect">
            <a:avLst/>
          </a:prstGeom>
        </p:spPr>
      </p:pic>
      <p:sp>
        <p:nvSpPr>
          <p:cNvPr id="5" name="Dikdörtgen 4"/>
          <p:cNvSpPr/>
          <p:nvPr/>
        </p:nvSpPr>
        <p:spPr>
          <a:xfrm>
            <a:off x="281354" y="1139507"/>
            <a:ext cx="11148645" cy="830997"/>
          </a:xfrm>
          <a:prstGeom prst="rect">
            <a:avLst/>
          </a:prstGeom>
        </p:spPr>
        <p:txBody>
          <a:bodyPr wrap="square">
            <a:spAutoFit/>
          </a:bodyPr>
          <a:lstStyle/>
          <a:p>
            <a:pPr marL="342900" indent="-342900">
              <a:buFont typeface="Wingdings" panose="05000000000000000000" pitchFamily="2" charset="2"/>
              <a:buChar char="Ø"/>
            </a:pPr>
            <a:endParaRPr lang="tr-TR" sz="1600" dirty="0">
              <a:solidFill>
                <a:schemeClr val="tx1">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tr-TR" sz="1600" dirty="0">
              <a:solidFill>
                <a:schemeClr val="tx1">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tr-TR" sz="1600" dirty="0">
              <a:solidFill>
                <a:schemeClr val="tx1">
                  <a:lumMod val="50000"/>
                </a:schemeClr>
              </a:solidFill>
              <a:latin typeface="Arial" panose="020B0604020202020204" pitchFamily="34" charset="0"/>
              <a:cs typeface="Arial" panose="020B0604020202020204" pitchFamily="34" charset="0"/>
            </a:endParaRPr>
          </a:p>
        </p:txBody>
      </p:sp>
      <p:sp>
        <p:nvSpPr>
          <p:cNvPr id="6" name="Dikdörtgen 5"/>
          <p:cNvSpPr/>
          <p:nvPr/>
        </p:nvSpPr>
        <p:spPr>
          <a:xfrm>
            <a:off x="1147637" y="-46264"/>
            <a:ext cx="9733434" cy="523220"/>
          </a:xfrm>
          <a:prstGeom prst="rect">
            <a:avLst/>
          </a:prstGeom>
        </p:spPr>
        <p:txBody>
          <a:bodyPr wrap="none">
            <a:spAutoFit/>
          </a:bodyPr>
          <a:lstStyle/>
          <a:p>
            <a:r>
              <a:rPr lang="tr-TR" sz="2800" b="1" dirty="0">
                <a:solidFill>
                  <a:srgbClr val="002060"/>
                </a:solidFill>
              </a:rPr>
              <a:t>AB ETS SİSTEMİ- SEKTÖRLER, ÜCRETSİZ TAHSİSATLAR 2005-2030 </a:t>
            </a:r>
          </a:p>
        </p:txBody>
      </p:sp>
      <p:sp>
        <p:nvSpPr>
          <p:cNvPr id="10"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o 7"/>
          <p:cNvGraphicFramePr>
            <a:graphicFrameLocks noGrp="1"/>
          </p:cNvGraphicFramePr>
          <p:nvPr>
            <p:extLst>
              <p:ext uri="{D42A27DB-BD31-4B8C-83A1-F6EECF244321}">
                <p14:modId xmlns:p14="http://schemas.microsoft.com/office/powerpoint/2010/main" val="980466198"/>
              </p:ext>
            </p:extLst>
          </p:nvPr>
        </p:nvGraphicFramePr>
        <p:xfrm>
          <a:off x="1019480" y="654421"/>
          <a:ext cx="10888864" cy="6468278"/>
        </p:xfrm>
        <a:graphic>
          <a:graphicData uri="http://schemas.openxmlformats.org/drawingml/2006/table">
            <a:tbl>
              <a:tblPr firstRow="1" firstCol="1" bandRow="1">
                <a:tableStyleId>{5C22544A-7EE6-4342-B048-85BDC9FD1C3A}</a:tableStyleId>
              </a:tblPr>
              <a:tblGrid>
                <a:gridCol w="1868482">
                  <a:extLst>
                    <a:ext uri="{9D8B030D-6E8A-4147-A177-3AD203B41FA5}">
                      <a16:colId xmlns:a16="http://schemas.microsoft.com/office/drawing/2014/main" val="4119223523"/>
                    </a:ext>
                  </a:extLst>
                </a:gridCol>
                <a:gridCol w="2339589">
                  <a:extLst>
                    <a:ext uri="{9D8B030D-6E8A-4147-A177-3AD203B41FA5}">
                      <a16:colId xmlns:a16="http://schemas.microsoft.com/office/drawing/2014/main" val="2137884368"/>
                    </a:ext>
                  </a:extLst>
                </a:gridCol>
                <a:gridCol w="3280276">
                  <a:extLst>
                    <a:ext uri="{9D8B030D-6E8A-4147-A177-3AD203B41FA5}">
                      <a16:colId xmlns:a16="http://schemas.microsoft.com/office/drawing/2014/main" val="3053034394"/>
                    </a:ext>
                  </a:extLst>
                </a:gridCol>
                <a:gridCol w="3400517">
                  <a:extLst>
                    <a:ext uri="{9D8B030D-6E8A-4147-A177-3AD203B41FA5}">
                      <a16:colId xmlns:a16="http://schemas.microsoft.com/office/drawing/2014/main" val="1863670331"/>
                    </a:ext>
                  </a:extLst>
                </a:gridCol>
              </a:tblGrid>
              <a:tr h="177522">
                <a:tc gridSpan="4">
                  <a:txBody>
                    <a:bodyPr/>
                    <a:lstStyle/>
                    <a:p>
                      <a:pPr algn="ctr">
                        <a:lnSpc>
                          <a:spcPct val="107000"/>
                        </a:lnSpc>
                        <a:spcAft>
                          <a:spcPts val="0"/>
                        </a:spcAft>
                      </a:pPr>
                      <a:r>
                        <a:rPr lang="tr-TR" sz="1100" dirty="0">
                          <a:solidFill>
                            <a:schemeClr val="tx1"/>
                          </a:solidFill>
                          <a:effectLst/>
                        </a:rPr>
                        <a:t> </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97615424"/>
                  </a:ext>
                </a:extLst>
              </a:tr>
              <a:tr h="437372">
                <a:tc>
                  <a:txBody>
                    <a:bodyPr/>
                    <a:lstStyle/>
                    <a:p>
                      <a:pPr algn="ctr">
                        <a:lnSpc>
                          <a:spcPct val="107000"/>
                        </a:lnSpc>
                        <a:spcAft>
                          <a:spcPts val="0"/>
                        </a:spcAft>
                      </a:pPr>
                      <a:r>
                        <a:rPr lang="tr-TR" sz="1600" b="1" dirty="0">
                          <a:solidFill>
                            <a:schemeClr val="tx2"/>
                          </a:solidFill>
                          <a:effectLst/>
                        </a:rPr>
                        <a:t>2005-2007</a:t>
                      </a:r>
                    </a:p>
                    <a:p>
                      <a:pPr algn="ctr">
                        <a:lnSpc>
                          <a:spcPct val="107000"/>
                        </a:lnSpc>
                        <a:spcAft>
                          <a:spcPts val="0"/>
                        </a:spcAft>
                      </a:pPr>
                      <a:r>
                        <a:rPr lang="tr-TR" sz="1100" b="0" dirty="0">
                          <a:solidFill>
                            <a:schemeClr val="tx2"/>
                          </a:solidFill>
                          <a:effectLst/>
                        </a:rPr>
                        <a:t>(Pilot Dönemi)</a:t>
                      </a:r>
                      <a:endParaRPr lang="tr-TR" sz="11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lnSpc>
                          <a:spcPct val="107000"/>
                        </a:lnSpc>
                        <a:spcAft>
                          <a:spcPts val="0"/>
                        </a:spcAft>
                      </a:pPr>
                      <a:r>
                        <a:rPr lang="tr-TR" sz="1600" b="1" dirty="0">
                          <a:solidFill>
                            <a:schemeClr val="tx2"/>
                          </a:solidFill>
                          <a:effectLst/>
                        </a:rPr>
                        <a:t>2008-2012</a:t>
                      </a:r>
                      <a:endParaRPr lang="tr-TR"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lnSpc>
                          <a:spcPct val="107000"/>
                        </a:lnSpc>
                        <a:spcAft>
                          <a:spcPts val="0"/>
                        </a:spcAft>
                      </a:pPr>
                      <a:r>
                        <a:rPr lang="tr-TR" sz="1600" b="1" dirty="0">
                          <a:solidFill>
                            <a:schemeClr val="tx2"/>
                          </a:solidFill>
                          <a:effectLst/>
                        </a:rPr>
                        <a:t>2013-2020</a:t>
                      </a:r>
                      <a:endParaRPr lang="tr-TR"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lnSpc>
                          <a:spcPct val="107000"/>
                        </a:lnSpc>
                        <a:spcAft>
                          <a:spcPts val="0"/>
                        </a:spcAft>
                      </a:pPr>
                      <a:r>
                        <a:rPr lang="tr-TR" sz="1600" b="1" dirty="0">
                          <a:solidFill>
                            <a:schemeClr val="tx2"/>
                          </a:solidFill>
                          <a:effectLst/>
                        </a:rPr>
                        <a:t>2021-2030</a:t>
                      </a:r>
                      <a:endParaRPr lang="tr-TR"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742169099"/>
                  </a:ext>
                </a:extLst>
              </a:tr>
              <a:tr h="194402">
                <a:tc gridSpan="4">
                  <a:txBody>
                    <a:bodyPr/>
                    <a:lstStyle/>
                    <a:p>
                      <a:pPr algn="ctr">
                        <a:lnSpc>
                          <a:spcPct val="107000"/>
                        </a:lnSpc>
                        <a:spcAft>
                          <a:spcPts val="0"/>
                        </a:spcAft>
                      </a:pPr>
                      <a:r>
                        <a:rPr lang="tr-TR" sz="1200" b="1" dirty="0">
                          <a:solidFill>
                            <a:schemeClr val="tx1"/>
                          </a:solidFill>
                          <a:effectLst/>
                        </a:rPr>
                        <a:t>Dahil olan Sektörler ve Faaliyetler</a:t>
                      </a:r>
                      <a:endParaRPr lang="tr-T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02964931"/>
                  </a:ext>
                </a:extLst>
              </a:tr>
              <a:tr h="939300">
                <a:tc gridSpan="4">
                  <a:txBody>
                    <a:bodyPr/>
                    <a:lstStyle/>
                    <a:p>
                      <a:pPr marL="342900" lvl="0" indent="-342900">
                        <a:lnSpc>
                          <a:spcPct val="107000"/>
                        </a:lnSpc>
                        <a:spcAft>
                          <a:spcPts val="0"/>
                        </a:spcAft>
                        <a:buFont typeface="Symbol" panose="05050102010706020507" pitchFamily="18" charset="2"/>
                        <a:buChar char=""/>
                      </a:pPr>
                      <a:r>
                        <a:rPr lang="tr-TR" sz="1100" b="1" dirty="0">
                          <a:solidFill>
                            <a:schemeClr val="bg1">
                              <a:lumMod val="95000"/>
                            </a:schemeClr>
                          </a:solidFill>
                          <a:effectLst/>
                        </a:rPr>
                        <a:t>Yakma Tesisleri (elektrik, ısı ve buhar)&gt;20MW</a:t>
                      </a:r>
                    </a:p>
                    <a:p>
                      <a:pPr marL="342900" lvl="0" indent="-342900">
                        <a:lnSpc>
                          <a:spcPct val="107000"/>
                        </a:lnSpc>
                        <a:spcAft>
                          <a:spcPts val="0"/>
                        </a:spcAft>
                        <a:buFont typeface="Symbol" panose="05050102010706020507" pitchFamily="18" charset="2"/>
                        <a:buChar char=""/>
                      </a:pPr>
                      <a:r>
                        <a:rPr lang="tr-TR" sz="1100" b="1" dirty="0">
                          <a:solidFill>
                            <a:schemeClr val="bg1">
                              <a:lumMod val="95000"/>
                            </a:schemeClr>
                          </a:solidFill>
                          <a:effectLst/>
                        </a:rPr>
                        <a:t>Rafineriler</a:t>
                      </a:r>
                    </a:p>
                    <a:p>
                      <a:pPr marL="342900" lvl="0" indent="-342900">
                        <a:lnSpc>
                          <a:spcPct val="107000"/>
                        </a:lnSpc>
                        <a:spcAft>
                          <a:spcPts val="0"/>
                        </a:spcAft>
                        <a:buFont typeface="Symbol" panose="05050102010706020507" pitchFamily="18" charset="2"/>
                        <a:buChar char=""/>
                      </a:pPr>
                      <a:r>
                        <a:rPr lang="tr-TR" sz="1100" b="1" dirty="0">
                          <a:solidFill>
                            <a:schemeClr val="bg1">
                              <a:lumMod val="95000"/>
                            </a:schemeClr>
                          </a:solidFill>
                          <a:effectLst/>
                        </a:rPr>
                        <a:t>Demir ve çelik fabrikaları (dökme demir ve çelik)</a:t>
                      </a:r>
                    </a:p>
                    <a:p>
                      <a:pPr marL="342900" lvl="0" indent="-342900">
                        <a:lnSpc>
                          <a:spcPct val="107000"/>
                        </a:lnSpc>
                        <a:spcAft>
                          <a:spcPts val="0"/>
                        </a:spcAft>
                        <a:buFont typeface="Symbol" panose="05050102010706020507" pitchFamily="18" charset="2"/>
                        <a:buChar char=""/>
                      </a:pPr>
                      <a:r>
                        <a:rPr lang="tr-TR" sz="1100" b="1" dirty="0">
                          <a:solidFill>
                            <a:schemeClr val="bg1">
                              <a:lumMod val="95000"/>
                            </a:schemeClr>
                          </a:solidFill>
                          <a:effectLst/>
                        </a:rPr>
                        <a:t>Çimento (klinker), kireçtaşı, cam, seramik, tuğla</a:t>
                      </a:r>
                    </a:p>
                    <a:p>
                      <a:pPr marL="342900" lvl="0" indent="-342900">
                        <a:lnSpc>
                          <a:spcPct val="107000"/>
                        </a:lnSpc>
                        <a:spcAft>
                          <a:spcPts val="0"/>
                        </a:spcAft>
                        <a:buFont typeface="Symbol" panose="05050102010706020507" pitchFamily="18" charset="2"/>
                        <a:buChar char=""/>
                      </a:pPr>
                      <a:r>
                        <a:rPr lang="tr-TR" sz="1100" b="1" dirty="0">
                          <a:solidFill>
                            <a:schemeClr val="bg1">
                              <a:lumMod val="95000"/>
                            </a:schemeClr>
                          </a:solidFill>
                          <a:effectLst/>
                        </a:rPr>
                        <a:t>Kağıt, karton, kağıt hamuru</a:t>
                      </a:r>
                      <a:endParaRPr lang="tr-TR" sz="11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2166177"/>
                  </a:ext>
                </a:extLst>
              </a:tr>
              <a:tr h="356382">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pPr marL="342900" lvl="0" indent="-342900">
                        <a:lnSpc>
                          <a:spcPct val="107000"/>
                        </a:lnSpc>
                        <a:spcAft>
                          <a:spcPts val="0"/>
                        </a:spcAft>
                        <a:buFont typeface="Symbol" panose="05050102010706020507" pitchFamily="18" charset="2"/>
                        <a:buChar char=""/>
                      </a:pPr>
                      <a:r>
                        <a:rPr lang="tr-TR" sz="1100" b="1" dirty="0">
                          <a:effectLst/>
                        </a:rPr>
                        <a:t>Petrokimya</a:t>
                      </a:r>
                    </a:p>
                    <a:p>
                      <a:pPr marL="342900" lvl="0" indent="-342900">
                        <a:lnSpc>
                          <a:spcPct val="107000"/>
                        </a:lnSpc>
                        <a:spcAft>
                          <a:spcPts val="0"/>
                        </a:spcAft>
                        <a:buFont typeface="Symbol" panose="05050102010706020507" pitchFamily="18" charset="2"/>
                        <a:buChar char=""/>
                      </a:pPr>
                      <a:r>
                        <a:rPr lang="tr-TR" sz="1100" b="1" dirty="0">
                          <a:effectLst/>
                        </a:rPr>
                        <a:t>Havacılık (2012’den itibaren) </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94243758"/>
                  </a:ext>
                </a:extLst>
              </a:tr>
              <a:tr h="1216491">
                <a:tc>
                  <a:txBody>
                    <a:bodyPr/>
                    <a:lstStyle/>
                    <a:p>
                      <a:pPr>
                        <a:lnSpc>
                          <a:spcPct val="107000"/>
                        </a:lnSpc>
                        <a:spcAft>
                          <a:spcPts val="0"/>
                        </a:spcAft>
                      </a:pPr>
                      <a:r>
                        <a:rPr lang="tr-TR" sz="1100" dirty="0">
                          <a:solidFill>
                            <a:schemeClr val="tx1"/>
                          </a:solidFill>
                          <a:effectLst/>
                        </a:rPr>
                        <a:t> </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7000"/>
                        </a:lnSpc>
                        <a:spcAft>
                          <a:spcPts val="0"/>
                        </a:spcAft>
                      </a:pPr>
                      <a:r>
                        <a:rPr lang="tr-TR" sz="1100" dirty="0">
                          <a:solidFill>
                            <a:schemeClr val="tx1"/>
                          </a:solidFill>
                          <a:effectLst/>
                        </a:rPr>
                        <a:t> </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342900" lvl="0" indent="-342900">
                        <a:lnSpc>
                          <a:spcPct val="107000"/>
                        </a:lnSpc>
                        <a:spcAft>
                          <a:spcPts val="0"/>
                        </a:spcAft>
                        <a:buFont typeface="Symbol" panose="05050102010706020507" pitchFamily="18" charset="2"/>
                        <a:buChar char=""/>
                      </a:pPr>
                      <a:r>
                        <a:rPr lang="tr-TR" sz="1200" b="1" dirty="0">
                          <a:effectLst/>
                        </a:rPr>
                        <a:t>Organik Kimyasallar, kimyasal hamur</a:t>
                      </a:r>
                    </a:p>
                    <a:p>
                      <a:pPr marL="342900" lvl="0" indent="-342900">
                        <a:lnSpc>
                          <a:spcPct val="107000"/>
                        </a:lnSpc>
                        <a:spcAft>
                          <a:spcPts val="0"/>
                        </a:spcAft>
                        <a:buFont typeface="Symbol" panose="05050102010706020507" pitchFamily="18" charset="2"/>
                        <a:buChar char=""/>
                      </a:pPr>
                      <a:r>
                        <a:rPr lang="tr-TR" sz="1200" b="1" dirty="0">
                          <a:effectLst/>
                        </a:rPr>
                        <a:t>Alüminyum</a:t>
                      </a:r>
                    </a:p>
                    <a:p>
                      <a:pPr marL="342900" lvl="0" indent="-342900">
                        <a:lnSpc>
                          <a:spcPct val="107000"/>
                        </a:lnSpc>
                        <a:spcAft>
                          <a:spcPts val="0"/>
                        </a:spcAft>
                        <a:buFont typeface="Symbol" panose="05050102010706020507" pitchFamily="18" charset="2"/>
                        <a:buChar char=""/>
                      </a:pPr>
                      <a:r>
                        <a:rPr lang="tr-TR" sz="1200" b="1" dirty="0">
                          <a:effectLst/>
                        </a:rPr>
                        <a:t>Dökümcülük faaliyeti (dökümhaneler)</a:t>
                      </a:r>
                    </a:p>
                    <a:p>
                      <a:pPr marL="342900" lvl="0" indent="-342900">
                        <a:lnSpc>
                          <a:spcPct val="107000"/>
                        </a:lnSpc>
                        <a:spcAft>
                          <a:spcPts val="0"/>
                        </a:spcAft>
                        <a:buFont typeface="Symbol" panose="05050102010706020507" pitchFamily="18" charset="2"/>
                        <a:buChar char=""/>
                      </a:pPr>
                      <a:r>
                        <a:rPr lang="tr-TR" sz="1200" b="1" dirty="0">
                          <a:effectLst/>
                        </a:rPr>
                        <a:t>Kok fabrikaları, kok fırını, Karbon yakalama ve Depolama Faaliyeti (CCS)</a:t>
                      </a:r>
                    </a:p>
                    <a:p>
                      <a:pPr marL="342900" lvl="0" indent="-342900">
                        <a:lnSpc>
                          <a:spcPct val="107000"/>
                        </a:lnSpc>
                        <a:spcAft>
                          <a:spcPts val="0"/>
                        </a:spcAft>
                        <a:buFont typeface="Symbol" panose="05050102010706020507" pitchFamily="18" charset="2"/>
                        <a:buChar char=""/>
                      </a:pPr>
                      <a:r>
                        <a:rPr lang="tr-TR" sz="1200" b="1" dirty="0" err="1">
                          <a:effectLst/>
                        </a:rPr>
                        <a:t>Flaring</a:t>
                      </a:r>
                      <a:r>
                        <a:rPr lang="tr-TR" sz="1200" b="1" dirty="0">
                          <a:effectLst/>
                        </a:rPr>
                        <a:t> </a:t>
                      </a:r>
                      <a:r>
                        <a:rPr lang="tr-TR" sz="1200" b="1" dirty="0" err="1">
                          <a:effectLst/>
                        </a:rPr>
                        <a:t>installation</a:t>
                      </a:r>
                      <a:r>
                        <a:rPr lang="tr-TR" sz="1200" b="1" dirty="0">
                          <a:effectLst/>
                        </a:rPr>
                        <a:t> (Kimyasal üretim ya da doğal gazın kuyulardan çıkarılmasında zararlı gazların uzaklaştırılması )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tr-TR"/>
                    </a:p>
                  </a:txBody>
                  <a:tcPr/>
                </a:tc>
                <a:extLst>
                  <a:ext uri="{0D108BD9-81ED-4DB2-BD59-A6C34878D82A}">
                    <a16:rowId xmlns:a16="http://schemas.microsoft.com/office/drawing/2014/main" val="2955417281"/>
                  </a:ext>
                </a:extLst>
              </a:tr>
              <a:tr h="58101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solidFill>
                  </a:tcP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solidFill>
                  </a:tcP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solidFill>
                  </a:tcPr>
                </a:tc>
                <a:tc>
                  <a:txBody>
                    <a:bodyPr/>
                    <a:lstStyle/>
                    <a:p>
                      <a:pPr marL="342900" lvl="0" indent="-342900">
                        <a:lnSpc>
                          <a:spcPct val="107000"/>
                        </a:lnSpc>
                        <a:spcAft>
                          <a:spcPts val="0"/>
                        </a:spcAft>
                        <a:buFont typeface="Symbol" panose="05050102010706020507" pitchFamily="18" charset="2"/>
                        <a:buChar char=""/>
                      </a:pPr>
                      <a:r>
                        <a:rPr lang="tr-TR" sz="1200" b="1" dirty="0">
                          <a:effectLst/>
                        </a:rPr>
                        <a:t>Binalar</a:t>
                      </a:r>
                    </a:p>
                    <a:p>
                      <a:pPr marL="342900" lvl="0" indent="-342900">
                        <a:lnSpc>
                          <a:spcPct val="107000"/>
                        </a:lnSpc>
                        <a:spcAft>
                          <a:spcPts val="0"/>
                        </a:spcAft>
                        <a:buFont typeface="Symbol" panose="05050102010706020507" pitchFamily="18" charset="2"/>
                        <a:buChar char=""/>
                      </a:pPr>
                      <a:r>
                        <a:rPr lang="tr-TR" sz="1200" b="1" dirty="0">
                          <a:effectLst/>
                        </a:rPr>
                        <a:t>Deniz (2024) </a:t>
                      </a:r>
                      <a:r>
                        <a:rPr lang="tr-TR" sz="1200" b="1" baseline="0" dirty="0">
                          <a:effectLst/>
                        </a:rPr>
                        <a:t>ve kara </a:t>
                      </a:r>
                      <a:r>
                        <a:rPr lang="tr-TR" sz="1200" b="1" dirty="0">
                          <a:effectLst/>
                        </a:rPr>
                        <a:t>taşımacılığı (2027-2028)</a:t>
                      </a:r>
                    </a:p>
                    <a:p>
                      <a:pPr marL="342900" lvl="0" indent="-342900">
                        <a:lnSpc>
                          <a:spcPct val="107000"/>
                        </a:lnSpc>
                        <a:spcAft>
                          <a:spcPts val="0"/>
                        </a:spcAft>
                        <a:buFont typeface="Symbol" panose="05050102010706020507" pitchFamily="18" charset="2"/>
                        <a:buChar char=""/>
                      </a:pPr>
                      <a:r>
                        <a:rPr lang="tr-TR" sz="1200" b="1" dirty="0">
                          <a:effectLst/>
                        </a:rPr>
                        <a:t>Belediye atık yakma tesisleri (2028 den sonra)</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49326838"/>
                  </a:ext>
                </a:extLst>
              </a:tr>
              <a:tr h="225909">
                <a:tc gridSpan="4">
                  <a:txBody>
                    <a:bodyPr/>
                    <a:lstStyle/>
                    <a:p>
                      <a:pPr algn="ctr">
                        <a:lnSpc>
                          <a:spcPct val="107000"/>
                        </a:lnSpc>
                        <a:spcAft>
                          <a:spcPts val="0"/>
                        </a:spcAft>
                      </a:pPr>
                      <a:r>
                        <a:rPr lang="tr-TR" sz="1400" b="1" dirty="0">
                          <a:solidFill>
                            <a:schemeClr val="tx1"/>
                          </a:solidFill>
                          <a:effectLst/>
                        </a:rPr>
                        <a:t>Sera Gazları: CO2</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solidFill>
                      <a:schemeClr val="tx2">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93888606"/>
                  </a:ext>
                </a:extLst>
              </a:tr>
              <a:tr h="38880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R w="12700" cap="flat" cmpd="sng" algn="ctr">
                      <a:solidFill>
                        <a:schemeClr val="tx1"/>
                      </a:solidFill>
                      <a:prstDash val="solid"/>
                      <a:round/>
                      <a:headEnd type="none" w="med" len="med"/>
                      <a:tailEnd type="none" w="med" len="med"/>
                    </a:lnR>
                    <a:solidFill>
                      <a:schemeClr val="bg2"/>
                    </a:solidFill>
                  </a:tcP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solidFill>
                  </a:tcP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solidFill>
                  </a:tcPr>
                </a:tc>
                <a:tc>
                  <a:txBody>
                    <a:bodyPr/>
                    <a:lstStyle/>
                    <a:p>
                      <a:pPr marL="342900" lvl="0" indent="-342900">
                        <a:lnSpc>
                          <a:spcPct val="107000"/>
                        </a:lnSpc>
                        <a:spcAft>
                          <a:spcPts val="0"/>
                        </a:spcAft>
                        <a:buFont typeface="Symbol" panose="05050102010706020507" pitchFamily="18" charset="2"/>
                        <a:buChar char=""/>
                      </a:pPr>
                      <a:r>
                        <a:rPr lang="tr-TR" sz="1200" b="1" dirty="0" err="1">
                          <a:effectLst/>
                        </a:rPr>
                        <a:t>Nitröz</a:t>
                      </a:r>
                      <a:r>
                        <a:rPr lang="tr-TR" sz="1200" b="1" dirty="0">
                          <a:effectLst/>
                        </a:rPr>
                        <a:t> Oksit</a:t>
                      </a:r>
                    </a:p>
                    <a:p>
                      <a:pPr marL="342900" lvl="0" indent="-342900">
                        <a:lnSpc>
                          <a:spcPct val="107000"/>
                        </a:lnSpc>
                        <a:spcAft>
                          <a:spcPts val="0"/>
                        </a:spcAft>
                        <a:buFont typeface="Symbol" panose="05050102010706020507" pitchFamily="18" charset="2"/>
                        <a:buChar char=""/>
                      </a:pPr>
                      <a:r>
                        <a:rPr lang="tr-TR" sz="1200" b="1" dirty="0" err="1">
                          <a:effectLst/>
                        </a:rPr>
                        <a:t>Perfloroklorokarbon</a:t>
                      </a:r>
                      <a:r>
                        <a:rPr lang="tr-TR" sz="1200" b="1" dirty="0">
                          <a:effectLst/>
                        </a:rPr>
                        <a:t> (Alüminyum)</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3458583"/>
                  </a:ext>
                </a:extLst>
              </a:tr>
              <a:tr h="361239">
                <a:tc gridSpan="2">
                  <a:txBody>
                    <a:bodyPr/>
                    <a:lstStyle/>
                    <a:p>
                      <a:pPr>
                        <a:lnSpc>
                          <a:spcPct val="107000"/>
                        </a:lnSpc>
                        <a:spcAft>
                          <a:spcPts val="0"/>
                        </a:spcAft>
                      </a:pPr>
                      <a:r>
                        <a:rPr lang="tr-TR" sz="1100" b="1" dirty="0">
                          <a:solidFill>
                            <a:schemeClr val="tx1"/>
                          </a:solidFill>
                          <a:effectLst/>
                        </a:rPr>
                        <a:t>Tahsisatlar: Her bir Üye Ülkenin Ulusal Mevzuatına Göre</a:t>
                      </a:r>
                      <a:endParaRPr lang="tr-T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tr-TR"/>
                    </a:p>
                  </a:txBody>
                  <a:tcPr/>
                </a:tc>
                <a:tc gridSpan="2">
                  <a:txBody>
                    <a:bodyPr/>
                    <a:lstStyle/>
                    <a:p>
                      <a:pPr>
                        <a:lnSpc>
                          <a:spcPct val="107000"/>
                        </a:lnSpc>
                        <a:spcAft>
                          <a:spcPts val="0"/>
                        </a:spcAft>
                      </a:pPr>
                      <a:r>
                        <a:rPr lang="tr-TR" sz="1100" b="1" dirty="0" err="1">
                          <a:solidFill>
                            <a:schemeClr val="tx1"/>
                          </a:solidFill>
                          <a:effectLst/>
                        </a:rPr>
                        <a:t>Tahsisatların</a:t>
                      </a:r>
                      <a:r>
                        <a:rPr lang="tr-TR" sz="1100" b="1" dirty="0">
                          <a:solidFill>
                            <a:schemeClr val="tx1"/>
                          </a:solidFill>
                          <a:effectLst/>
                        </a:rPr>
                        <a:t> AB içinde merkezi olarak dağıtılması</a:t>
                      </a:r>
                    </a:p>
                    <a:p>
                      <a:pPr marL="457200">
                        <a:lnSpc>
                          <a:spcPct val="107000"/>
                        </a:lnSpc>
                        <a:spcAft>
                          <a:spcPts val="0"/>
                        </a:spcAft>
                      </a:pPr>
                      <a:r>
                        <a:rPr lang="tr-TR" sz="1100" b="1" dirty="0">
                          <a:solidFill>
                            <a:schemeClr val="tx1"/>
                          </a:solidFill>
                          <a:effectLst/>
                        </a:rPr>
                        <a:t> </a:t>
                      </a:r>
                      <a:endParaRPr lang="tr-T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tr-TR"/>
                    </a:p>
                  </a:txBody>
                  <a:tcPr/>
                </a:tc>
                <a:extLst>
                  <a:ext uri="{0D108BD9-81ED-4DB2-BD59-A6C34878D82A}">
                    <a16:rowId xmlns:a16="http://schemas.microsoft.com/office/drawing/2014/main" val="2414144111"/>
                  </a:ext>
                </a:extLst>
              </a:tr>
              <a:tr h="1589841">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solidFill>
                  </a:tcPr>
                </a:tc>
                <a:tc>
                  <a:txBody>
                    <a:bodyPr/>
                    <a:lstStyle/>
                    <a:p>
                      <a:pPr>
                        <a:lnSpc>
                          <a:spcPct val="107000"/>
                        </a:lnSpc>
                        <a:spcAft>
                          <a:spcPts val="0"/>
                        </a:spcAft>
                      </a:pPr>
                      <a:r>
                        <a:rPr lang="tr-TR" sz="1100" dirty="0">
                          <a:effectLst/>
                        </a:rPr>
                        <a:t>*</a:t>
                      </a:r>
                      <a:r>
                        <a:rPr lang="tr-TR" sz="1200" dirty="0">
                          <a:effectLst/>
                        </a:rPr>
                        <a:t>Enerji sektörü tahsisatlarında;                              -</a:t>
                      </a:r>
                      <a:r>
                        <a:rPr lang="tr-TR" sz="1200" dirty="0" err="1">
                          <a:effectLst/>
                        </a:rPr>
                        <a:t>benchmark</a:t>
                      </a:r>
                      <a:r>
                        <a:rPr lang="tr-TR" sz="1200" dirty="0">
                          <a:effectLst/>
                        </a:rPr>
                        <a:t> uygulaması</a:t>
                      </a:r>
                    </a:p>
                    <a:p>
                      <a:pPr>
                        <a:lnSpc>
                          <a:spcPct val="107000"/>
                        </a:lnSpc>
                        <a:spcAft>
                          <a:spcPts val="0"/>
                        </a:spcAft>
                      </a:pPr>
                      <a:r>
                        <a:rPr lang="tr-TR" sz="1200" dirty="0">
                          <a:effectLst/>
                        </a:rPr>
                        <a:t>- </a:t>
                      </a:r>
                      <a:r>
                        <a:rPr lang="tr-TR" sz="1200" dirty="0" err="1">
                          <a:effectLst/>
                        </a:rPr>
                        <a:t>tahsisatlarda</a:t>
                      </a:r>
                      <a:r>
                        <a:rPr lang="tr-TR" sz="1200" dirty="0">
                          <a:effectLst/>
                        </a:rPr>
                        <a:t> ihale (</a:t>
                      </a:r>
                      <a:r>
                        <a:rPr lang="tr-TR" sz="1200" dirty="0" err="1">
                          <a:effectLst/>
                        </a:rPr>
                        <a:t>auctioning</a:t>
                      </a:r>
                      <a:r>
                        <a:rPr lang="tr-TR" sz="1200" dirty="0">
                          <a:effectLst/>
                        </a:rPr>
                        <a:t>) usulünün başlaması</a:t>
                      </a:r>
                    </a:p>
                    <a:p>
                      <a:pPr>
                        <a:lnSpc>
                          <a:spcPct val="107000"/>
                        </a:lnSpc>
                        <a:spcAft>
                          <a:spcPts val="0"/>
                        </a:spcAft>
                      </a:pPr>
                      <a:r>
                        <a:rPr lang="tr-TR" sz="1200" dirty="0">
                          <a:effectLst/>
                        </a:rPr>
                        <a:t>-Sanayi sektörlerinde  tarihsel emisyonların kullanımı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07000"/>
                        </a:lnSpc>
                        <a:spcAft>
                          <a:spcPts val="0"/>
                        </a:spcAft>
                      </a:pPr>
                      <a:r>
                        <a:rPr lang="tr-TR" sz="1100" dirty="0">
                          <a:effectLst/>
                        </a:rPr>
                        <a:t>-Sanayi sektöründe: </a:t>
                      </a:r>
                      <a:r>
                        <a:rPr lang="tr-TR" sz="1100" b="1" dirty="0">
                          <a:effectLst/>
                        </a:rPr>
                        <a:t>Karbon kaçağı yüksek sektörlerde % 100 ücretsiz tahsisat</a:t>
                      </a:r>
                    </a:p>
                    <a:p>
                      <a:pPr>
                        <a:lnSpc>
                          <a:spcPct val="107000"/>
                        </a:lnSpc>
                        <a:spcAft>
                          <a:spcPts val="0"/>
                        </a:spcAft>
                      </a:pPr>
                      <a:r>
                        <a:rPr lang="tr-TR" sz="1100" dirty="0">
                          <a:effectLst/>
                        </a:rPr>
                        <a:t>-</a:t>
                      </a:r>
                      <a:r>
                        <a:rPr lang="tr-TR" sz="1100" b="1" dirty="0">
                          <a:effectLst/>
                        </a:rPr>
                        <a:t>Ürün spesifik (52 ürün, 1 ısı, 1 yakıt ) </a:t>
                      </a:r>
                      <a:r>
                        <a:rPr lang="tr-TR" sz="1100" b="1" dirty="0" err="1">
                          <a:effectLst/>
                        </a:rPr>
                        <a:t>benchmark</a:t>
                      </a:r>
                      <a:r>
                        <a:rPr lang="tr-TR" sz="1100" b="1" dirty="0">
                          <a:effectLst/>
                        </a:rPr>
                        <a:t> uygulaması   </a:t>
                      </a:r>
                    </a:p>
                    <a:p>
                      <a:pPr>
                        <a:lnSpc>
                          <a:spcPct val="107000"/>
                        </a:lnSpc>
                        <a:spcAft>
                          <a:spcPts val="0"/>
                        </a:spcAft>
                      </a:pPr>
                      <a:r>
                        <a:rPr lang="tr-TR" sz="1100" dirty="0">
                          <a:effectLst/>
                        </a:rPr>
                        <a:t>-Sanayi proses emisyonlarında tarihsel emisyonların kullanımı</a:t>
                      </a:r>
                    </a:p>
                    <a:p>
                      <a:pPr>
                        <a:lnSpc>
                          <a:spcPct val="107000"/>
                        </a:lnSpc>
                        <a:spcAft>
                          <a:spcPts val="0"/>
                        </a:spcAft>
                      </a:pPr>
                      <a:r>
                        <a:rPr lang="tr-TR" sz="1100" dirty="0">
                          <a:effectLst/>
                        </a:rPr>
                        <a:t>-</a:t>
                      </a:r>
                      <a:r>
                        <a:rPr lang="tr-TR" sz="1100" b="1" dirty="0">
                          <a:effectLst/>
                        </a:rPr>
                        <a:t>Enerjide (elektrik) ihale usulü- % 100 </a:t>
                      </a:r>
                    </a:p>
                    <a:p>
                      <a:pPr marL="0" marR="0" lvl="0" indent="0" algn="l" defTabSz="914400" rtl="0" eaLnBrk="1" fontAlgn="auto" latinLnBrk="0" hangingPunct="1">
                        <a:lnSpc>
                          <a:spcPct val="107000"/>
                        </a:lnSpc>
                        <a:spcBef>
                          <a:spcPts val="0"/>
                        </a:spcBef>
                        <a:spcAft>
                          <a:spcPts val="0"/>
                        </a:spcAft>
                        <a:buClrTx/>
                        <a:buSzTx/>
                        <a:buFontTx/>
                        <a:buNone/>
                        <a:tabLst/>
                        <a:defRPr/>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r>
                        <a:rPr lang="tr-TR" sz="1100" dirty="0">
                          <a:effectLst/>
                          <a:latin typeface="Calibri" panose="020F0502020204030204" pitchFamily="34" charset="0"/>
                          <a:ea typeface="Calibri" panose="020F0502020204030204" pitchFamily="34" charset="0"/>
                          <a:cs typeface="Times New Roman" panose="02020603050405020304" pitchFamily="18" charset="0"/>
                        </a:rPr>
                        <a:t>Devlet Yardımları-Artan</a:t>
                      </a:r>
                      <a:r>
                        <a:rPr lang="tr-TR" sz="1100" baseline="0" dirty="0">
                          <a:effectLst/>
                          <a:latin typeface="Calibri" panose="020F0502020204030204" pitchFamily="34" charset="0"/>
                          <a:ea typeface="Calibri" panose="020F0502020204030204" pitchFamily="34" charset="0"/>
                          <a:cs typeface="Times New Roman" panose="02020603050405020304" pitchFamily="18" charset="0"/>
                        </a:rPr>
                        <a:t> elektrik fiyatının telafisi amaçlı</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07000"/>
                        </a:lnSpc>
                        <a:spcAft>
                          <a:spcPts val="0"/>
                        </a:spcAft>
                      </a:pPr>
                      <a:r>
                        <a:rPr lang="tr-TR" sz="1100" b="1" dirty="0">
                          <a:effectLst/>
                        </a:rPr>
                        <a:t>-2021-2025 karbon kaçağı sektörlerde % 100 ücretsiz tahsisat,</a:t>
                      </a:r>
                    </a:p>
                    <a:p>
                      <a:pPr>
                        <a:lnSpc>
                          <a:spcPct val="107000"/>
                        </a:lnSpc>
                        <a:spcAft>
                          <a:spcPts val="0"/>
                        </a:spcAft>
                      </a:pPr>
                      <a:r>
                        <a:rPr lang="tr-TR" sz="1100" dirty="0">
                          <a:effectLst/>
                        </a:rPr>
                        <a:t>-2026-2034 dönemi</a:t>
                      </a:r>
                    </a:p>
                    <a:p>
                      <a:pPr>
                        <a:lnSpc>
                          <a:spcPct val="107000"/>
                        </a:lnSpc>
                        <a:spcAft>
                          <a:spcPts val="0"/>
                        </a:spcAft>
                      </a:pPr>
                      <a:r>
                        <a:rPr lang="tr-TR" sz="1100" dirty="0">
                          <a:effectLst/>
                        </a:rPr>
                        <a:t>Ücretsiz </a:t>
                      </a:r>
                      <a:r>
                        <a:rPr lang="tr-TR" sz="1100" dirty="0" err="1">
                          <a:effectLst/>
                        </a:rPr>
                        <a:t>tahsisatların</a:t>
                      </a:r>
                      <a:r>
                        <a:rPr lang="tr-TR" sz="1100" dirty="0">
                          <a:effectLst/>
                        </a:rPr>
                        <a:t> </a:t>
                      </a:r>
                      <a:r>
                        <a:rPr lang="tr-TR" sz="1100" dirty="0" err="1">
                          <a:effectLst/>
                        </a:rPr>
                        <a:t>azaltım</a:t>
                      </a:r>
                      <a:r>
                        <a:rPr lang="tr-TR" sz="1100" dirty="0">
                          <a:effectLst/>
                        </a:rPr>
                        <a:t> oranı: </a:t>
                      </a:r>
                    </a:p>
                    <a:p>
                      <a:pPr>
                        <a:lnSpc>
                          <a:spcPct val="107000"/>
                        </a:lnSpc>
                        <a:spcAft>
                          <a:spcPts val="0"/>
                        </a:spcAft>
                      </a:pPr>
                      <a:r>
                        <a:rPr lang="tr-TR" sz="1100" dirty="0">
                          <a:effectLst/>
                        </a:rPr>
                        <a:t>2026: %2.5  2027: %5  2028: % 10 </a:t>
                      </a:r>
                    </a:p>
                    <a:p>
                      <a:pPr>
                        <a:lnSpc>
                          <a:spcPct val="107000"/>
                        </a:lnSpc>
                        <a:spcAft>
                          <a:spcPts val="0"/>
                        </a:spcAft>
                      </a:pPr>
                      <a:r>
                        <a:rPr lang="tr-TR" sz="1100" dirty="0">
                          <a:effectLst/>
                        </a:rPr>
                        <a:t>2029: % 22,5   2030: % 48,5   2031: %61  2032: %73,5  2033: % 86  2034: % 100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-Devlet Yardımları-Artan</a:t>
                      </a:r>
                      <a:r>
                        <a:rPr lang="tr-TR" sz="1100" baseline="0" dirty="0">
                          <a:effectLst/>
                          <a:latin typeface="Calibri" panose="020F0502020204030204" pitchFamily="34" charset="0"/>
                          <a:ea typeface="Calibri" panose="020F0502020204030204" pitchFamily="34" charset="0"/>
                          <a:cs typeface="Times New Roman" panose="02020603050405020304" pitchFamily="18" charset="0"/>
                        </a:rPr>
                        <a:t> elektrik fiyatının telafisi amaçlı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67" marR="36967"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35209676"/>
                  </a:ext>
                </a:extLst>
              </a:tr>
            </a:tbl>
          </a:graphicData>
        </a:graphic>
      </p:graphicFrame>
    </p:spTree>
    <p:extLst>
      <p:ext uri="{BB962C8B-B14F-4D97-AF65-F5344CB8AC3E}">
        <p14:creationId xmlns:p14="http://schemas.microsoft.com/office/powerpoint/2010/main" val="91074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13" name="Diyagram 12"/>
          <p:cNvGraphicFramePr/>
          <p:nvPr>
            <p:extLst/>
          </p:nvPr>
        </p:nvGraphicFramePr>
        <p:xfrm>
          <a:off x="105509" y="1090247"/>
          <a:ext cx="11702670" cy="5545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Metin kutusu 4"/>
          <p:cNvSpPr txBox="1"/>
          <p:nvPr/>
        </p:nvSpPr>
        <p:spPr>
          <a:xfrm>
            <a:off x="2203938" y="490212"/>
            <a:ext cx="8185748" cy="369332"/>
          </a:xfrm>
          <a:prstGeom prst="rect">
            <a:avLst/>
          </a:prstGeom>
          <a:noFill/>
        </p:spPr>
        <p:txBody>
          <a:bodyPr wrap="square" rtlCol="0">
            <a:spAutoFit/>
          </a:bodyPr>
          <a:lstStyle/>
          <a:p>
            <a:r>
              <a:rPr lang="tr-TR" b="1" dirty="0"/>
              <a:t>BİRLEŞMİŞ MİLLETLER İKLİM DEĞİŞİKLİĞİ ÇERÇEVE SÖZLEŞMESİ (BMİDÇS)</a:t>
            </a:r>
          </a:p>
        </p:txBody>
      </p:sp>
      <p:sp>
        <p:nvSpPr>
          <p:cNvPr id="15" name="Metin kutusu 14"/>
          <p:cNvSpPr txBox="1"/>
          <p:nvPr/>
        </p:nvSpPr>
        <p:spPr>
          <a:xfrm>
            <a:off x="844061" y="3644696"/>
            <a:ext cx="2719754" cy="369332"/>
          </a:xfrm>
          <a:prstGeom prst="rect">
            <a:avLst/>
          </a:prstGeom>
          <a:noFill/>
        </p:spPr>
        <p:txBody>
          <a:bodyPr wrap="square" rtlCol="0">
            <a:spAutoFit/>
          </a:bodyPr>
          <a:lstStyle/>
          <a:p>
            <a:r>
              <a:rPr lang="tr-TR" b="1" dirty="0"/>
              <a:t>KYOTO PROTOKOLÜ</a:t>
            </a:r>
          </a:p>
        </p:txBody>
      </p:sp>
      <p:sp>
        <p:nvSpPr>
          <p:cNvPr id="16" name="Metin kutusu 15"/>
          <p:cNvSpPr txBox="1"/>
          <p:nvPr/>
        </p:nvSpPr>
        <p:spPr>
          <a:xfrm>
            <a:off x="8710247" y="3688441"/>
            <a:ext cx="3001107" cy="369332"/>
          </a:xfrm>
          <a:prstGeom prst="rect">
            <a:avLst/>
          </a:prstGeom>
          <a:noFill/>
        </p:spPr>
        <p:txBody>
          <a:bodyPr wrap="square" rtlCol="0">
            <a:spAutoFit/>
          </a:bodyPr>
          <a:lstStyle/>
          <a:p>
            <a:r>
              <a:rPr lang="tr-TR" b="1" dirty="0">
                <a:solidFill>
                  <a:srgbClr val="FF0000"/>
                </a:solidFill>
              </a:rPr>
              <a:t>PARİS İKLİM ANLAŞMASI (PA)</a:t>
            </a:r>
          </a:p>
        </p:txBody>
      </p:sp>
      <p:sp>
        <p:nvSpPr>
          <p:cNvPr id="6" name="Slayt Numarası Yer Tutucusu 5"/>
          <p:cNvSpPr>
            <a:spLocks noGrp="1"/>
          </p:cNvSpPr>
          <p:nvPr>
            <p:ph type="sldNum" sz="quarter" idx="12"/>
          </p:nvPr>
        </p:nvSpPr>
        <p:spPr/>
        <p:txBody>
          <a:bodyPr/>
          <a:lstStyle/>
          <a:p>
            <a:fld id="{7D0A263D-10E5-4D3B-930B-69E680A1E46E}" type="slidenum">
              <a:rPr lang="tr-TR" smtClean="0"/>
              <a:t>2</a:t>
            </a:fld>
            <a:endParaRPr lang="tr-TR" dirty="0"/>
          </a:p>
        </p:txBody>
      </p:sp>
    </p:spTree>
    <p:extLst>
      <p:ext uri="{BB962C8B-B14F-4D97-AF65-F5344CB8AC3E}">
        <p14:creationId xmlns:p14="http://schemas.microsoft.com/office/powerpoint/2010/main" val="238035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211" y="-175846"/>
            <a:ext cx="13861733" cy="7797225"/>
          </a:xfrm>
          <a:prstGeom prst="rect">
            <a:avLst/>
          </a:prstGeom>
        </p:spPr>
      </p:pic>
      <p:sp>
        <p:nvSpPr>
          <p:cNvPr id="5" name="Dikdörtgen 4"/>
          <p:cNvSpPr/>
          <p:nvPr/>
        </p:nvSpPr>
        <p:spPr>
          <a:xfrm>
            <a:off x="521677" y="1379815"/>
            <a:ext cx="11148645" cy="5324535"/>
          </a:xfrm>
          <a:prstGeom prst="rect">
            <a:avLst/>
          </a:prstGeom>
        </p:spPr>
        <p:txBody>
          <a:bodyPr wrap="square">
            <a:spAutoFit/>
          </a:bodyPr>
          <a:lstStyle/>
          <a:p>
            <a:pPr marL="285750" indent="-285750">
              <a:buFont typeface="Arial" panose="020B0604020202020204" pitchFamily="34" charset="0"/>
              <a:buChar char="•"/>
            </a:pPr>
            <a:endParaRPr lang="tr-TR" sz="2000" b="1" u="sng" dirty="0">
              <a:solidFill>
                <a:schemeClr val="tx1">
                  <a:lumMod val="50000"/>
                </a:schemeClr>
              </a:solidFill>
            </a:endParaRPr>
          </a:p>
          <a:p>
            <a:pPr marL="342900" indent="-342900">
              <a:buFont typeface="Wingdings" panose="05000000000000000000" pitchFamily="2" charset="2"/>
              <a:buChar char="Ø"/>
            </a:pPr>
            <a:r>
              <a:rPr lang="tr-TR" dirty="0"/>
              <a:t> </a:t>
            </a:r>
            <a:r>
              <a:rPr lang="tr-TR" sz="2000" dirty="0">
                <a:latin typeface="Arial" panose="020B0604020202020204" pitchFamily="34" charset="0"/>
                <a:cs typeface="Arial" panose="020B0604020202020204" pitchFamily="34" charset="0"/>
              </a:rPr>
              <a:t>Geçiş Dönemi: 1 Ocak 2023-31 Aralık 2026; Uygulama Dönemi: 1 Ocak 2027 </a:t>
            </a:r>
          </a:p>
          <a:p>
            <a:endParaRPr lang="tr-T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2000" dirty="0">
                <a:latin typeface="Arial" panose="020B0604020202020204" pitchFamily="34" charset="0"/>
                <a:cs typeface="Arial" panose="020B0604020202020204" pitchFamily="34" charset="0"/>
              </a:rPr>
              <a:t> 2027-2032 döneminde ETS kapsamında serbest </a:t>
            </a:r>
            <a:r>
              <a:rPr lang="tr-TR" sz="2000" dirty="0" err="1">
                <a:latin typeface="Arial" panose="020B0604020202020204" pitchFamily="34" charset="0"/>
                <a:cs typeface="Arial" panose="020B0604020202020204" pitchFamily="34" charset="0"/>
              </a:rPr>
              <a:t>tahsisatların</a:t>
            </a:r>
            <a:r>
              <a:rPr lang="tr-TR" sz="2000" dirty="0">
                <a:latin typeface="Arial" panose="020B0604020202020204" pitchFamily="34" charset="0"/>
                <a:cs typeface="Arial" panose="020B0604020202020204" pitchFamily="34" charset="0"/>
              </a:rPr>
              <a:t> aşamalı kaldırılması </a:t>
            </a:r>
          </a:p>
          <a:p>
            <a:r>
              <a:rPr lang="tr-TR" sz="2000" dirty="0">
                <a:latin typeface="Arial" panose="020B0604020202020204" pitchFamily="34" charset="0"/>
                <a:cs typeface="Arial" panose="020B0604020202020204" pitchFamily="34" charset="0"/>
              </a:rPr>
              <a:t>       (2027 yılı %93, 2028 yılı %84, 2029 yılı %69, 2030 yılı %50, 2031 yılı %25, 2032 yılı % 0)</a:t>
            </a:r>
          </a:p>
          <a:p>
            <a:r>
              <a:rPr lang="tr-TR" sz="2000"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Ø"/>
            </a:pPr>
            <a:r>
              <a:rPr lang="tr-TR" sz="2000" dirty="0">
                <a:latin typeface="Arial" panose="020B0604020202020204" pitchFamily="34" charset="0"/>
                <a:cs typeface="Arial" panose="020B0604020202020204" pitchFamily="34" charset="0"/>
              </a:rPr>
              <a:t>SKDM’nin kapsamına organik bileşenler, hidrojen, amonyak, polimerlerin (plastik) dahil edilmesi </a:t>
            </a:r>
          </a:p>
          <a:p>
            <a:endParaRPr lang="tr-T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2000" dirty="0">
                <a:latin typeface="Arial" panose="020B0604020202020204" pitchFamily="34" charset="0"/>
                <a:cs typeface="Arial" panose="020B0604020202020204" pitchFamily="34" charset="0"/>
              </a:rPr>
              <a:t> Emisyon kapsamına dolaylı emisyonların da dahil edilmesi</a:t>
            </a:r>
          </a:p>
          <a:p>
            <a:endParaRPr lang="tr-TR"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tr-TR" sz="2000" dirty="0">
                <a:latin typeface="Arial" panose="020B0604020202020204" pitchFamily="34" charset="0"/>
                <a:cs typeface="Arial" panose="020B0604020202020204" pitchFamily="34" charset="0"/>
              </a:rPr>
              <a:t> Ek-1’de listelenen ürünlerin </a:t>
            </a:r>
            <a:r>
              <a:rPr lang="tr-TR" sz="2000" dirty="0" err="1">
                <a:latin typeface="Arial" panose="020B0604020202020204" pitchFamily="34" charset="0"/>
                <a:cs typeface="Arial" panose="020B0604020202020204" pitchFamily="34" charset="0"/>
              </a:rPr>
              <a:t>downstream</a:t>
            </a:r>
            <a:r>
              <a:rPr lang="tr-TR" sz="2000" dirty="0">
                <a:latin typeface="Arial" panose="020B0604020202020204" pitchFamily="34" charset="0"/>
                <a:cs typeface="Arial" panose="020B0604020202020204" pitchFamily="34" charset="0"/>
              </a:rPr>
              <a:t> ürünleri  Ek listeye ilave edilecek – AB Komisyonu tarafından buna ilişkin </a:t>
            </a:r>
            <a:r>
              <a:rPr lang="tr-TR" sz="2000" dirty="0" err="1">
                <a:latin typeface="Arial" panose="020B0604020202020204" pitchFamily="34" charset="0"/>
                <a:cs typeface="Arial" panose="020B0604020202020204" pitchFamily="34" charset="0"/>
              </a:rPr>
              <a:t>Delegated</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Act</a:t>
            </a:r>
            <a:r>
              <a:rPr lang="tr-TR" sz="2000" dirty="0">
                <a:latin typeface="Arial" panose="020B0604020202020204" pitchFamily="34" charset="0"/>
                <a:cs typeface="Arial" panose="020B0604020202020204" pitchFamily="34" charset="0"/>
              </a:rPr>
              <a:t> mevzuatı hazırlanacak</a:t>
            </a:r>
          </a:p>
          <a:p>
            <a:pPr marL="342900" indent="-342900">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2000" dirty="0">
                <a:latin typeface="Arial" panose="020B0604020202020204" pitchFamily="34" charset="0"/>
                <a:cs typeface="Arial" panose="020B0604020202020204" pitchFamily="34" charset="0"/>
              </a:rPr>
              <a:t>1 Ocak 2030 tarihi itibariyle ETS kapsamındaki sektörlerin de mekanizma kapsamına dahil edilmesi için bir takvim belirlenmesi (en fazla karbon yoğun ve en fazla karbon kaçağı yaratacak ürünler öncelikli  olacak)</a:t>
            </a:r>
          </a:p>
        </p:txBody>
      </p:sp>
      <p:sp>
        <p:nvSpPr>
          <p:cNvPr id="6" name="Dikdörtgen 5"/>
          <p:cNvSpPr/>
          <p:nvPr/>
        </p:nvSpPr>
        <p:spPr>
          <a:xfrm>
            <a:off x="1661172" y="390455"/>
            <a:ext cx="10995750" cy="954107"/>
          </a:xfrm>
          <a:prstGeom prst="rect">
            <a:avLst/>
          </a:prstGeom>
        </p:spPr>
        <p:txBody>
          <a:bodyPr wrap="square">
            <a:spAutoFit/>
          </a:bodyPr>
          <a:lstStyle/>
          <a:p>
            <a:r>
              <a:rPr lang="tr-TR" sz="2800" b="1" dirty="0">
                <a:solidFill>
                  <a:srgbClr val="002060"/>
                </a:solidFill>
              </a:rPr>
              <a:t>2 Haziran 2022 Tarihli Avrupa Parlamentosu Onayı Sonrası Öngörülen </a:t>
            </a:r>
          </a:p>
          <a:p>
            <a:r>
              <a:rPr lang="tr-TR" sz="2800" b="1" dirty="0">
                <a:solidFill>
                  <a:srgbClr val="002060"/>
                </a:solidFill>
              </a:rPr>
              <a:t>Sınırda Karbon Düzenleme Mekanizmasındaki Değişiklikler </a:t>
            </a:r>
          </a:p>
        </p:txBody>
      </p:sp>
      <p:sp>
        <p:nvSpPr>
          <p:cNvPr id="10"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91292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765" y="-536605"/>
            <a:ext cx="13861733" cy="7797225"/>
          </a:xfrm>
          <a:prstGeom prst="rect">
            <a:avLst/>
          </a:prstGeom>
        </p:spPr>
      </p:pic>
      <p:sp>
        <p:nvSpPr>
          <p:cNvPr id="5" name="Dikdörtgen 4"/>
          <p:cNvSpPr/>
          <p:nvPr/>
        </p:nvSpPr>
        <p:spPr>
          <a:xfrm>
            <a:off x="521677" y="1430217"/>
            <a:ext cx="11148645" cy="4401205"/>
          </a:xfrm>
          <a:prstGeom prst="rect">
            <a:avLst/>
          </a:prstGeom>
        </p:spPr>
        <p:txBody>
          <a:bodyPr wrap="square">
            <a:spAutoFit/>
          </a:bodyPr>
          <a:lstStyle/>
          <a:p>
            <a:pPr marL="342900" indent="-342900">
              <a:buFont typeface="Wingdings" panose="05000000000000000000" pitchFamily="2" charset="2"/>
              <a:buChar char="Ø"/>
            </a:pPr>
            <a:r>
              <a:rPr lang="tr-TR" sz="2000" dirty="0">
                <a:latin typeface="Arial" panose="020B0604020202020204" pitchFamily="34" charset="0"/>
                <a:cs typeface="Arial" panose="020B0604020202020204" pitchFamily="34" charset="0"/>
              </a:rPr>
              <a:t>Avrupa Birliği içinde SKDM ürünlerinin, AB </a:t>
            </a:r>
            <a:r>
              <a:rPr lang="tr-TR" sz="2000" dirty="0" err="1">
                <a:latin typeface="Arial" panose="020B0604020202020204" pitchFamily="34" charset="0"/>
                <a:cs typeface="Arial" panose="020B0604020202020204" pitchFamily="34" charset="0"/>
              </a:rPr>
              <a:t>ETS’sine</a:t>
            </a:r>
            <a:r>
              <a:rPr lang="tr-TR" sz="2000" dirty="0">
                <a:latin typeface="Arial" panose="020B0604020202020204" pitchFamily="34" charset="0"/>
                <a:cs typeface="Arial" panose="020B0604020202020204" pitchFamily="34" charset="0"/>
              </a:rPr>
              <a:t> benzer karbon fiyatlandırma mekanizması bulunmayan üçüncü ülkelere ihracatına yönelik üretiminde serbest tahsisat verilmesi </a:t>
            </a:r>
          </a:p>
          <a:p>
            <a:endParaRPr lang="tr-T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2000" dirty="0">
                <a:latin typeface="Arial" panose="020B0604020202020204" pitchFamily="34" charset="0"/>
                <a:cs typeface="Arial" panose="020B0604020202020204" pitchFamily="34" charset="0"/>
              </a:rPr>
              <a:t>AB içinde Merkezi Tek Bir Otorite Kurulması: 2027 yılında Mekanizmanın uygulama ve izlemesinden sorumlu tek bir merkezi yetkili otorite </a:t>
            </a:r>
          </a:p>
          <a:p>
            <a:pPr marL="342900" indent="-342900">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2000" dirty="0">
                <a:latin typeface="Arial" panose="020B0604020202020204" pitchFamily="34" charset="0"/>
                <a:cs typeface="Arial" panose="020B0604020202020204" pitchFamily="34" charset="0"/>
              </a:rPr>
              <a:t>En Az Gelişmiş Ülkelere Destek: SKDM Sertifikalarının satışından elde edilen gelirlerin en azından bir kısmının </a:t>
            </a:r>
            <a:r>
              <a:rPr lang="tr-TR" sz="2000" dirty="0" err="1">
                <a:latin typeface="Arial" panose="020B0604020202020204" pitchFamily="34" charset="0"/>
                <a:cs typeface="Arial" panose="020B0604020202020204" pitchFamily="34" charset="0"/>
              </a:rPr>
              <a:t>EAGÜ’lerin</a:t>
            </a:r>
            <a:r>
              <a:rPr lang="tr-TR" sz="2000" dirty="0">
                <a:latin typeface="Arial" panose="020B0604020202020204" pitchFamily="34" charset="0"/>
                <a:cs typeface="Arial" panose="020B0604020202020204" pitchFamily="34" charset="0"/>
              </a:rPr>
              <a:t> sanayisinin </a:t>
            </a:r>
            <a:r>
              <a:rPr lang="tr-TR" sz="2000" dirty="0" err="1">
                <a:latin typeface="Arial" panose="020B0604020202020204" pitchFamily="34" charset="0"/>
                <a:cs typeface="Arial" panose="020B0604020202020204" pitchFamily="34" charset="0"/>
              </a:rPr>
              <a:t>karbonsuzlaştırılmasına</a:t>
            </a:r>
            <a:r>
              <a:rPr lang="tr-TR" sz="2000" dirty="0">
                <a:latin typeface="Arial" panose="020B0604020202020204" pitchFamily="34" charset="0"/>
                <a:cs typeface="Arial" panose="020B0604020202020204" pitchFamily="34" charset="0"/>
              </a:rPr>
              <a:t> destek olarak aktarılması</a:t>
            </a:r>
          </a:p>
          <a:p>
            <a:endParaRPr lang="tr-T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2000" dirty="0">
                <a:solidFill>
                  <a:schemeClr val="tx1">
                    <a:lumMod val="50000"/>
                  </a:schemeClr>
                </a:solidFill>
                <a:latin typeface="Arial" panose="020B0604020202020204" pitchFamily="34" charset="0"/>
                <a:cs typeface="Arial" panose="020B0604020202020204" pitchFamily="34" charset="0"/>
              </a:rPr>
              <a:t>Temyiz Mekanizması ; SKDM uygulamasından olumsuz etkilenecek ülkelere mahkeme (Adalet Divanı) başvurusundan önce SKDM Temyiz Kuruluna başvuru hakkı getirilmesi</a:t>
            </a:r>
          </a:p>
          <a:p>
            <a:pPr marL="342900" indent="-342900">
              <a:buFont typeface="Wingdings" panose="05000000000000000000" pitchFamily="2" charset="2"/>
              <a:buChar char="Ø"/>
            </a:pPr>
            <a:endParaRPr lang="tr-TR" sz="2000" dirty="0">
              <a:solidFill>
                <a:schemeClr val="tx1">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2000" dirty="0">
                <a:solidFill>
                  <a:schemeClr val="tx1">
                    <a:lumMod val="50000"/>
                  </a:schemeClr>
                </a:solidFill>
                <a:latin typeface="Arial" panose="020B0604020202020204" pitchFamily="34" charset="0"/>
                <a:cs typeface="Arial" panose="020B0604020202020204" pitchFamily="34" charset="0"/>
              </a:rPr>
              <a:t>İddialı Küresel Emisyon </a:t>
            </a:r>
            <a:r>
              <a:rPr lang="tr-TR" sz="2000" dirty="0" err="1">
                <a:solidFill>
                  <a:schemeClr val="tx1">
                    <a:lumMod val="50000"/>
                  </a:schemeClr>
                </a:solidFill>
                <a:latin typeface="Arial" panose="020B0604020202020204" pitchFamily="34" charset="0"/>
                <a:cs typeface="Arial" panose="020B0604020202020204" pitchFamily="34" charset="0"/>
              </a:rPr>
              <a:t>Azaltımına</a:t>
            </a:r>
            <a:r>
              <a:rPr lang="tr-TR" sz="2000" dirty="0">
                <a:solidFill>
                  <a:schemeClr val="tx1">
                    <a:lumMod val="50000"/>
                  </a:schemeClr>
                </a:solidFill>
                <a:latin typeface="Arial" panose="020B0604020202020204" pitchFamily="34" charset="0"/>
                <a:cs typeface="Arial" panose="020B0604020202020204" pitchFamily="34" charset="0"/>
              </a:rPr>
              <a:t> yönelik olarak uluslararası karbon vergisinin kurulması amacına hizmet edecek Karbon </a:t>
            </a:r>
            <a:r>
              <a:rPr lang="tr-TR" sz="2000" dirty="0" err="1">
                <a:solidFill>
                  <a:schemeClr val="tx1">
                    <a:lumMod val="50000"/>
                  </a:schemeClr>
                </a:solidFill>
                <a:latin typeface="Arial" panose="020B0604020202020204" pitchFamily="34" charset="0"/>
                <a:cs typeface="Arial" panose="020B0604020202020204" pitchFamily="34" charset="0"/>
              </a:rPr>
              <a:t>Klubü</a:t>
            </a:r>
            <a:r>
              <a:rPr lang="tr-TR" sz="2000" dirty="0">
                <a:solidFill>
                  <a:schemeClr val="tx1">
                    <a:lumMod val="50000"/>
                  </a:schemeClr>
                </a:solidFill>
                <a:latin typeface="Arial" panose="020B0604020202020204" pitchFamily="34" charset="0"/>
                <a:cs typeface="Arial" panose="020B0604020202020204" pitchFamily="34" charset="0"/>
              </a:rPr>
              <a:t> (</a:t>
            </a:r>
            <a:r>
              <a:rPr lang="tr-TR" sz="2000" dirty="0" err="1">
                <a:solidFill>
                  <a:schemeClr val="tx1">
                    <a:lumMod val="50000"/>
                  </a:schemeClr>
                </a:solidFill>
                <a:latin typeface="Arial" panose="020B0604020202020204" pitchFamily="34" charset="0"/>
                <a:cs typeface="Arial" panose="020B0604020202020204" pitchFamily="34" charset="0"/>
              </a:rPr>
              <a:t>Carbon</a:t>
            </a:r>
            <a:r>
              <a:rPr lang="tr-TR" sz="2000" dirty="0">
                <a:solidFill>
                  <a:schemeClr val="tx1">
                    <a:lumMod val="50000"/>
                  </a:schemeClr>
                </a:solidFill>
                <a:latin typeface="Arial" panose="020B0604020202020204" pitchFamily="34" charset="0"/>
                <a:cs typeface="Arial" panose="020B0604020202020204" pitchFamily="34" charset="0"/>
              </a:rPr>
              <a:t> Club) kurulmasını etkin bir şekilde takip etmek</a:t>
            </a:r>
          </a:p>
        </p:txBody>
      </p:sp>
      <p:sp>
        <p:nvSpPr>
          <p:cNvPr id="6" name="Dikdörtgen 5"/>
          <p:cNvSpPr/>
          <p:nvPr/>
        </p:nvSpPr>
        <p:spPr>
          <a:xfrm>
            <a:off x="1524000" y="228599"/>
            <a:ext cx="10536602" cy="954107"/>
          </a:xfrm>
          <a:prstGeom prst="rect">
            <a:avLst/>
          </a:prstGeom>
        </p:spPr>
        <p:txBody>
          <a:bodyPr wrap="none">
            <a:spAutoFit/>
          </a:bodyPr>
          <a:lstStyle/>
          <a:p>
            <a:r>
              <a:rPr lang="tr-TR" sz="2800" b="1" dirty="0">
                <a:solidFill>
                  <a:srgbClr val="002060"/>
                </a:solidFill>
              </a:rPr>
              <a:t>2 Haziran 2022 Tarihli Avrupa Parlamentosu Onayı Sonrası Öngörülen </a:t>
            </a:r>
          </a:p>
          <a:p>
            <a:r>
              <a:rPr lang="tr-TR" sz="2800" b="1" dirty="0">
                <a:solidFill>
                  <a:srgbClr val="002060"/>
                </a:solidFill>
              </a:rPr>
              <a:t>SKDM Değişiklikleri-2 </a:t>
            </a:r>
          </a:p>
        </p:txBody>
      </p:sp>
      <p:sp>
        <p:nvSpPr>
          <p:cNvPr id="10"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41170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660" y="-516031"/>
            <a:ext cx="13861733" cy="7797225"/>
          </a:xfrm>
          <a:prstGeom prst="rect">
            <a:avLst/>
          </a:prstGeom>
        </p:spPr>
      </p:pic>
      <p:sp>
        <p:nvSpPr>
          <p:cNvPr id="5" name="Dikdörtgen 4"/>
          <p:cNvSpPr/>
          <p:nvPr/>
        </p:nvSpPr>
        <p:spPr>
          <a:xfrm>
            <a:off x="281354" y="1139507"/>
            <a:ext cx="11148645" cy="5632311"/>
          </a:xfrm>
          <a:prstGeom prst="rect">
            <a:avLst/>
          </a:prstGeom>
        </p:spPr>
        <p:txBody>
          <a:bodyPr wrap="square">
            <a:spAutoFit/>
          </a:bodyPr>
          <a:lstStyle/>
          <a:p>
            <a:pPr marL="342900" indent="-342900">
              <a:buFont typeface="Wingdings" panose="05000000000000000000" pitchFamily="2" charset="2"/>
              <a:buChar char="Ø"/>
            </a:pPr>
            <a:r>
              <a:rPr lang="tr-TR" sz="2000" b="1" dirty="0">
                <a:latin typeface="Arial" panose="020B0604020202020204" pitchFamily="34" charset="0"/>
                <a:cs typeface="Arial" panose="020B0604020202020204" pitchFamily="34" charset="0"/>
              </a:rPr>
              <a:t>Varsayılan Değer</a:t>
            </a:r>
            <a:r>
              <a:rPr lang="tr-TR" sz="2000" dirty="0">
                <a:latin typeface="Arial" panose="020B0604020202020204" pitchFamily="34" charset="0"/>
                <a:cs typeface="Arial" panose="020B0604020202020204" pitchFamily="34" charset="0"/>
              </a:rPr>
              <a:t>; </a:t>
            </a:r>
          </a:p>
          <a:p>
            <a:endParaRPr lang="tr-T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1600" dirty="0">
                <a:latin typeface="Arial" panose="020B0604020202020204" pitchFamily="34" charset="0"/>
                <a:cs typeface="Arial" panose="020B0604020202020204" pitchFamily="34" charset="0"/>
              </a:rPr>
              <a:t>Emisyona ilişkin gerçek değerin bulunmaması ya da kirlilik maliyetini yansıtmayacak kadar düşük bir gerçek değerin kullanılması durumunda varsayılan değer emisyon değeri olarak kullanılacaktır. Varsayılan değer kullanım koşulları detaylandırılmıştır. Buna göre;  </a:t>
            </a:r>
          </a:p>
          <a:p>
            <a:pPr marL="342900" indent="-342900">
              <a:buFont typeface="Wingdings" panose="05000000000000000000" pitchFamily="2" charset="2"/>
              <a:buChar char="Ø"/>
            </a:pPr>
            <a:endParaRPr lang="tr-TR"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1600" dirty="0">
                <a:latin typeface="Arial" panose="020B0604020202020204" pitchFamily="34" charset="0"/>
                <a:cs typeface="Arial" panose="020B0604020202020204" pitchFamily="34" charset="0"/>
              </a:rPr>
              <a:t>Tesiste kullanılan teknoloji tipi, üretim prosesi, tesis/fabrika tasarımı, üretim prosesinde kullanılan basit ürünler ve girdi malzemelerinin orijini, enerji kaynağı ve diğer verilere ilişkin güvenilir ve kamuya açık elde edilebilir en iyi veriler olmalı, </a:t>
            </a:r>
          </a:p>
          <a:p>
            <a:pPr marL="342900" indent="-342900">
              <a:buFont typeface="Wingdings" panose="05000000000000000000" pitchFamily="2" charset="2"/>
              <a:buChar char="Ø"/>
            </a:pPr>
            <a:endParaRPr lang="tr-TR"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1600" dirty="0">
                <a:latin typeface="Arial" panose="020B0604020202020204" pitchFamily="34" charset="0"/>
                <a:cs typeface="Arial" panose="020B0604020202020204" pitchFamily="34" charset="0"/>
              </a:rPr>
              <a:t>İhracatçı ülkedeki en kötü performanslı tesislerin % 10’nun ortalama emisyon yoğunluğu varsayılan değer olarak kullanılır ayrıca, </a:t>
            </a:r>
            <a:r>
              <a:rPr lang="tr-TR" sz="1600" dirty="0" err="1">
                <a:latin typeface="Arial" panose="020B0604020202020204" pitchFamily="34" charset="0"/>
                <a:cs typeface="Arial" panose="020B0604020202020204" pitchFamily="34" charset="0"/>
              </a:rPr>
              <a:t>SKDM’a</a:t>
            </a:r>
            <a:r>
              <a:rPr lang="tr-TR" sz="1600" dirty="0">
                <a:latin typeface="Arial" panose="020B0604020202020204" pitchFamily="34" charset="0"/>
                <a:cs typeface="Arial" panose="020B0604020202020204" pitchFamily="34" charset="0"/>
              </a:rPr>
              <a:t> tabi her bir ürün için de bir Yönetmelik ile belirlenecek mark-</a:t>
            </a:r>
            <a:r>
              <a:rPr lang="tr-TR" sz="1600" dirty="0" err="1">
                <a:latin typeface="Arial" panose="020B0604020202020204" pitchFamily="34" charset="0"/>
                <a:cs typeface="Arial" panose="020B0604020202020204" pitchFamily="34" charset="0"/>
              </a:rPr>
              <a:t>up</a:t>
            </a:r>
            <a:r>
              <a:rPr lang="tr-TR" sz="1600" dirty="0">
                <a:latin typeface="Arial" panose="020B0604020202020204" pitchFamily="34" charset="0"/>
                <a:cs typeface="Arial" panose="020B0604020202020204" pitchFamily="34" charset="0"/>
              </a:rPr>
              <a:t> değeri ile varsayılan değer yükseltilir,</a:t>
            </a:r>
          </a:p>
          <a:p>
            <a:pPr marL="342900" indent="-342900">
              <a:buFont typeface="Wingdings" panose="05000000000000000000" pitchFamily="2" charset="2"/>
              <a:buChar char="Ø"/>
            </a:pPr>
            <a:endParaRPr lang="tr-TR"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1600" dirty="0">
                <a:latin typeface="Arial" panose="020B0604020202020204" pitchFamily="34" charset="0"/>
                <a:cs typeface="Arial" panose="020B0604020202020204" pitchFamily="34" charset="0"/>
              </a:rPr>
              <a:t>İhracatçı ülkedeki güvenilir verilerin ürün tiplerine uygulanmadığı durumlarda, ürün tipleri için AB’deki en kötü performanslı tesislerin % 5’inin ortalama emisyon yoğunluğu varsayılan değer olarak kullanılır,</a:t>
            </a:r>
          </a:p>
          <a:p>
            <a:pPr marL="342900" indent="-342900">
              <a:buFont typeface="Wingdings" panose="05000000000000000000" pitchFamily="2" charset="2"/>
              <a:buChar char="Ø"/>
            </a:pPr>
            <a:endParaRPr lang="tr-TR"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1600" dirty="0">
                <a:latin typeface="Arial" panose="020B0604020202020204" pitchFamily="34" charset="0"/>
                <a:cs typeface="Arial" panose="020B0604020202020204" pitchFamily="34" charset="0"/>
              </a:rPr>
              <a:t>Elektrik emisyon değeri olarak, üçüncü ülkedeki ya da üçüncü ülkenin içinde bulunduğu bölgedeki en kötü performanslı elektrik üreten tesislerin % 10’unun emisyon yoğunluğu spesifik varsayılan değer olarak kullanılır,</a:t>
            </a:r>
          </a:p>
          <a:p>
            <a:r>
              <a:rPr lang="tr-TR" sz="1600"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Ø"/>
            </a:pPr>
            <a:r>
              <a:rPr lang="tr-TR" sz="1600" dirty="0">
                <a:latin typeface="Arial" panose="020B0604020202020204" pitchFamily="34" charset="0"/>
                <a:cs typeface="Arial" panose="020B0604020202020204" pitchFamily="34" charset="0"/>
              </a:rPr>
              <a:t>Hiçbir koşulda varsayılan değerler olası emisyonlardan daha düşük olmamalı ve varsayılan değerler periyodik olarak gözden geçirilmeli,</a:t>
            </a:r>
            <a:endParaRPr lang="tr-TR" sz="1600" dirty="0">
              <a:solidFill>
                <a:schemeClr val="tx1">
                  <a:lumMod val="50000"/>
                </a:schemeClr>
              </a:solidFill>
              <a:latin typeface="Arial" panose="020B0604020202020204" pitchFamily="34" charset="0"/>
              <a:cs typeface="Arial" panose="020B0604020202020204" pitchFamily="34" charset="0"/>
            </a:endParaRPr>
          </a:p>
        </p:txBody>
      </p:sp>
      <p:sp>
        <p:nvSpPr>
          <p:cNvPr id="6" name="Dikdörtgen 5"/>
          <p:cNvSpPr/>
          <p:nvPr/>
        </p:nvSpPr>
        <p:spPr>
          <a:xfrm>
            <a:off x="1170432" y="228599"/>
            <a:ext cx="11240641" cy="523220"/>
          </a:xfrm>
          <a:prstGeom prst="rect">
            <a:avLst/>
          </a:prstGeom>
        </p:spPr>
        <p:txBody>
          <a:bodyPr wrap="none">
            <a:spAutoFit/>
          </a:bodyPr>
          <a:lstStyle/>
          <a:p>
            <a:r>
              <a:rPr lang="tr-TR" sz="2800" b="1" dirty="0">
                <a:solidFill>
                  <a:srgbClr val="002060"/>
                </a:solidFill>
              </a:rPr>
              <a:t>2 Haziran 2022 Tarihli Avrupa Parlamentosu Onayı Sonrası Değişiklikler-3 </a:t>
            </a:r>
          </a:p>
        </p:txBody>
      </p:sp>
      <p:sp>
        <p:nvSpPr>
          <p:cNvPr id="10"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7872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765" y="-536605"/>
            <a:ext cx="13861733" cy="7797225"/>
          </a:xfrm>
          <a:prstGeom prst="rect">
            <a:avLst/>
          </a:prstGeom>
        </p:spPr>
      </p:pic>
      <p:sp>
        <p:nvSpPr>
          <p:cNvPr id="5" name="Dikdörtgen 4"/>
          <p:cNvSpPr/>
          <p:nvPr/>
        </p:nvSpPr>
        <p:spPr>
          <a:xfrm>
            <a:off x="521677" y="1430217"/>
            <a:ext cx="11148645" cy="4524315"/>
          </a:xfrm>
          <a:prstGeom prst="rect">
            <a:avLst/>
          </a:prstGeom>
        </p:spPr>
        <p:txBody>
          <a:bodyPr wrap="square">
            <a:spAutoFit/>
          </a:bodyPr>
          <a:lstStyle/>
          <a:p>
            <a:pPr marL="285750" indent="-285750">
              <a:buFont typeface="Wingdings" panose="05000000000000000000" pitchFamily="2" charset="2"/>
              <a:buChar char="Ø"/>
            </a:pPr>
            <a:r>
              <a:rPr lang="tr-TR" sz="2400" dirty="0"/>
              <a:t>AB SKDM mevzuatında 13 Aralık 2022 tarihinde uzlaşıya varılmış, mevzuatın 2023 yılı ilk çeyreğinde yayımlanması beklenmektedir. Ayrıca, uygulama usul esaslarına ilişkin ikincil mevzuatların da (</a:t>
            </a:r>
            <a:r>
              <a:rPr lang="tr-TR" sz="2400" dirty="0" err="1"/>
              <a:t>implementing</a:t>
            </a:r>
            <a:r>
              <a:rPr lang="tr-TR" sz="2400" dirty="0"/>
              <a:t> </a:t>
            </a:r>
            <a:r>
              <a:rPr lang="tr-TR" sz="2400" dirty="0" err="1"/>
              <a:t>acts</a:t>
            </a:r>
            <a:r>
              <a:rPr lang="tr-TR" sz="2400" dirty="0"/>
              <a:t>) bu dönemde yayımlanması beklenmektedir.</a:t>
            </a:r>
            <a:r>
              <a:rPr lang="tr-TR" sz="2400" dirty="0">
                <a:cs typeface="Arial" panose="020B0604020202020204" pitchFamily="34" charset="0"/>
              </a:rPr>
              <a:t> </a:t>
            </a:r>
          </a:p>
          <a:p>
            <a:pPr marL="285750" indent="-285750">
              <a:buFont typeface="Wingdings" panose="05000000000000000000" pitchFamily="2" charset="2"/>
              <a:buChar char="Ø"/>
            </a:pPr>
            <a:r>
              <a:rPr lang="tr-TR" sz="2400" dirty="0"/>
              <a:t>AB SKDM  1 Ekim 2023 itibariyle raporlama yükümlülüğü olarak başlayacak, 2026 yılında ise mali yükümlülük olarak uygulamaya geçecektir.</a:t>
            </a:r>
            <a:endParaRPr lang="tr-TR" sz="2400" dirty="0">
              <a:solidFill>
                <a:schemeClr val="tx1">
                  <a:lumMod val="50000"/>
                </a:schemeClr>
              </a:solidFill>
              <a:cs typeface="Arial" panose="020B0604020202020204" pitchFamily="34" charset="0"/>
            </a:endParaRPr>
          </a:p>
          <a:p>
            <a:pPr marL="342900" indent="-342900">
              <a:buFont typeface="Wingdings" panose="05000000000000000000" pitchFamily="2" charset="2"/>
              <a:buChar char="Ø"/>
            </a:pPr>
            <a:r>
              <a:rPr lang="tr-TR" sz="2400" dirty="0"/>
              <a:t>SKDM karar metni çerçevesinde; uygulamaya </a:t>
            </a:r>
            <a:r>
              <a:rPr lang="tr-TR" sz="2400" b="1" dirty="0"/>
              <a:t>demir-çelik, demir çelikten mamul bazı ara </a:t>
            </a:r>
            <a:r>
              <a:rPr lang="tr-TR" sz="2400" b="1" dirty="0" err="1"/>
              <a:t>mamüller</a:t>
            </a:r>
            <a:r>
              <a:rPr lang="tr-TR" sz="2400" b="1" dirty="0"/>
              <a:t>, çimento, alüminyum, gübre, elektrik ve hidrojen ithalatı</a:t>
            </a:r>
            <a:r>
              <a:rPr lang="tr-TR" sz="2400" dirty="0"/>
              <a:t> dahil olacak, </a:t>
            </a:r>
          </a:p>
          <a:p>
            <a:pPr marL="285750" indent="-285750">
              <a:buFont typeface="Wingdings" panose="05000000000000000000" pitchFamily="2" charset="2"/>
              <a:buChar char="Ø"/>
            </a:pPr>
            <a:r>
              <a:rPr lang="tr-TR" sz="2400" dirty="0"/>
              <a:t>AB ETS kapsamında çalışan doğrulayıcıların ve üye ülke akreditasyon kuruluşlarının yetkilendirilmesi beklenmekte,</a:t>
            </a:r>
            <a:endParaRPr lang="tr-TR" sz="2400" dirty="0">
              <a:cs typeface="Arial" panose="020B0604020202020204" pitchFamily="34" charset="0"/>
            </a:endParaRPr>
          </a:p>
          <a:p>
            <a:pPr marL="285750" indent="-285750">
              <a:buFont typeface="Wingdings" panose="05000000000000000000" pitchFamily="2" charset="2"/>
              <a:buChar char="Ø"/>
            </a:pPr>
            <a:r>
              <a:rPr lang="tr-TR" sz="2400" dirty="0" err="1"/>
              <a:t>TÜRKAK’ın</a:t>
            </a:r>
            <a:r>
              <a:rPr lang="tr-TR" sz="2400" dirty="0"/>
              <a:t> gönüllü alanda (organizasyon düzeyinde) başlattığı karbon </a:t>
            </a:r>
            <a:r>
              <a:rPr lang="tr-TR" sz="2400" dirty="0" err="1"/>
              <a:t>ayakizi</a:t>
            </a:r>
            <a:r>
              <a:rPr lang="tr-TR" sz="2400" dirty="0"/>
              <a:t> ölçümü (ISO 14064-1 standardı) konusunda </a:t>
            </a:r>
            <a:r>
              <a:rPr lang="tr-TR" sz="2400" dirty="0" err="1"/>
              <a:t>European</a:t>
            </a:r>
            <a:r>
              <a:rPr lang="tr-TR" sz="2400" dirty="0"/>
              <a:t> </a:t>
            </a:r>
            <a:r>
              <a:rPr lang="tr-TR" sz="2400" dirty="0" err="1"/>
              <a:t>Acreditation’a</a:t>
            </a:r>
            <a:r>
              <a:rPr lang="tr-TR" sz="2400" dirty="0"/>
              <a:t> (EA)  akredite olmuştur.</a:t>
            </a:r>
            <a:endParaRPr lang="tr-TR" sz="2400" dirty="0">
              <a:cs typeface="Arial" panose="020B0604020202020204" pitchFamily="34" charset="0"/>
            </a:endParaRPr>
          </a:p>
        </p:txBody>
      </p:sp>
      <p:sp>
        <p:nvSpPr>
          <p:cNvPr id="6" name="Dikdörtgen 5"/>
          <p:cNvSpPr/>
          <p:nvPr/>
        </p:nvSpPr>
        <p:spPr>
          <a:xfrm>
            <a:off x="1524000" y="228599"/>
            <a:ext cx="9875520" cy="954107"/>
          </a:xfrm>
          <a:prstGeom prst="rect">
            <a:avLst/>
          </a:prstGeom>
        </p:spPr>
        <p:txBody>
          <a:bodyPr wrap="square">
            <a:spAutoFit/>
          </a:bodyPr>
          <a:lstStyle/>
          <a:p>
            <a:pPr algn="ctr"/>
            <a:r>
              <a:rPr lang="tr-TR" sz="2800" b="1" dirty="0">
                <a:solidFill>
                  <a:schemeClr val="accent1">
                    <a:lumMod val="50000"/>
                  </a:schemeClr>
                </a:solidFill>
              </a:rPr>
              <a:t>13 Aralık 2022 Tarihli Üçlü Müzakere Sonrası</a:t>
            </a:r>
            <a:r>
              <a:rPr lang="tr-TR" b="1" dirty="0">
                <a:solidFill>
                  <a:schemeClr val="accent1">
                    <a:lumMod val="50000"/>
                  </a:schemeClr>
                </a:solidFill>
              </a:rPr>
              <a:t> </a:t>
            </a:r>
            <a:r>
              <a:rPr lang="tr-TR" sz="2800" b="1" dirty="0">
                <a:solidFill>
                  <a:schemeClr val="accent1">
                    <a:lumMod val="50000"/>
                  </a:schemeClr>
                </a:solidFill>
              </a:rPr>
              <a:t>Öngörülen SKDM Değişiklikleri </a:t>
            </a:r>
          </a:p>
        </p:txBody>
      </p:sp>
      <p:sp>
        <p:nvSpPr>
          <p:cNvPr id="10"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4645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6" name="Dikdörtgen 55"/>
          <p:cNvSpPr/>
          <p:nvPr/>
        </p:nvSpPr>
        <p:spPr>
          <a:xfrm>
            <a:off x="2168770" y="553234"/>
            <a:ext cx="9425354" cy="954107"/>
          </a:xfrm>
          <a:prstGeom prst="rect">
            <a:avLst/>
          </a:prstGeom>
        </p:spPr>
        <p:txBody>
          <a:bodyPr wrap="square">
            <a:spAutoFit/>
          </a:bodyPr>
          <a:lstStyle/>
          <a:p>
            <a:pPr algn="ctr"/>
            <a:r>
              <a:rPr lang="tr-TR" sz="2800" b="1" dirty="0">
                <a:solidFill>
                  <a:schemeClr val="accent1">
                    <a:lumMod val="50000"/>
                  </a:schemeClr>
                </a:solidFill>
              </a:rPr>
              <a:t>13 Aralık 2022 Tarihli Üçlü Müzakere Sonrası SKDM Kapsamı 2026 ve 2030 Yılı Öngörüleri</a:t>
            </a:r>
          </a:p>
        </p:txBody>
      </p:sp>
      <p:graphicFrame>
        <p:nvGraphicFramePr>
          <p:cNvPr id="8" name="Diyagram 7"/>
          <p:cNvGraphicFramePr/>
          <p:nvPr>
            <p:extLst>
              <p:ext uri="{D42A27DB-BD31-4B8C-83A1-F6EECF244321}">
                <p14:modId xmlns:p14="http://schemas.microsoft.com/office/powerpoint/2010/main" val="2163659497"/>
              </p:ext>
            </p:extLst>
          </p:nvPr>
        </p:nvGraphicFramePr>
        <p:xfrm>
          <a:off x="93785" y="1756598"/>
          <a:ext cx="12004430" cy="4350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ayt Numarası Yer Tutucusu 4"/>
          <p:cNvSpPr>
            <a:spLocks noGrp="1"/>
          </p:cNvSpPr>
          <p:nvPr>
            <p:ph type="sldNum" sz="quarter" idx="12"/>
          </p:nvPr>
        </p:nvSpPr>
        <p:spPr/>
        <p:txBody>
          <a:bodyPr/>
          <a:lstStyle/>
          <a:p>
            <a:fld id="{7D0A263D-10E5-4D3B-930B-69E680A1E46E}" type="slidenum">
              <a:rPr lang="tr-TR" smtClean="0"/>
              <a:t>24</a:t>
            </a:fld>
            <a:endParaRPr lang="tr-TR" dirty="0"/>
          </a:p>
        </p:txBody>
      </p:sp>
      <p:sp>
        <p:nvSpPr>
          <p:cNvPr id="6" name="Metin kutusu 5"/>
          <p:cNvSpPr txBox="1"/>
          <p:nvPr/>
        </p:nvSpPr>
        <p:spPr>
          <a:xfrm>
            <a:off x="222738" y="5882382"/>
            <a:ext cx="11969261" cy="830997"/>
          </a:xfrm>
          <a:prstGeom prst="rect">
            <a:avLst/>
          </a:prstGeom>
          <a:noFill/>
        </p:spPr>
        <p:txBody>
          <a:bodyPr wrap="square" rtlCol="0">
            <a:spAutoFit/>
          </a:bodyPr>
          <a:lstStyle/>
          <a:p>
            <a:r>
              <a:rPr lang="tr-TR" sz="1600" dirty="0"/>
              <a:t>-2026 yılında kapsama alınan ürünlere ilişkin doğrudan ve bazı seçilmiş ürünler için (çimento, gübre) dolaylı emisyonlar dahil</a:t>
            </a:r>
          </a:p>
          <a:p>
            <a:r>
              <a:rPr lang="tr-TR" sz="1600" dirty="0"/>
              <a:t>-İlk etapta 2025 yılında; 2026 yılına ilişkin sektör genişletilmesi ile daha sonrasında 2030 yılına yönelik </a:t>
            </a:r>
            <a:r>
              <a:rPr lang="tr-TR" sz="1600" dirty="0" err="1"/>
              <a:t>takvimlendirme</a:t>
            </a:r>
            <a:r>
              <a:rPr lang="tr-TR" sz="1600" dirty="0"/>
              <a:t> yapmak üzere emisyon yoğun diğer sektörlere ilişkin karbon kaçağı ve etki değerlendirmesi konusunda hazırlanacak raporlar Komisyon tarafından değerlendirilecek   </a:t>
            </a:r>
          </a:p>
        </p:txBody>
      </p:sp>
    </p:spTree>
    <p:extLst>
      <p:ext uri="{BB962C8B-B14F-4D97-AF65-F5344CB8AC3E}">
        <p14:creationId xmlns:p14="http://schemas.microsoft.com/office/powerpoint/2010/main" val="2236208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8" name="Tablo 7"/>
          <p:cNvGraphicFramePr>
            <a:graphicFrameLocks noGrp="1"/>
          </p:cNvGraphicFramePr>
          <p:nvPr>
            <p:extLst>
              <p:ext uri="{D42A27DB-BD31-4B8C-83A1-F6EECF244321}">
                <p14:modId xmlns:p14="http://schemas.microsoft.com/office/powerpoint/2010/main" val="3771791206"/>
              </p:ext>
            </p:extLst>
          </p:nvPr>
        </p:nvGraphicFramePr>
        <p:xfrm>
          <a:off x="902677" y="1518871"/>
          <a:ext cx="10820399" cy="5010883"/>
        </p:xfrm>
        <a:graphic>
          <a:graphicData uri="http://schemas.openxmlformats.org/drawingml/2006/table">
            <a:tbl>
              <a:tblPr firstRow="1" bandRow="1">
                <a:tableStyleId>{5C22544A-7EE6-4342-B048-85BDC9FD1C3A}</a:tableStyleId>
              </a:tblPr>
              <a:tblGrid>
                <a:gridCol w="3915508">
                  <a:extLst>
                    <a:ext uri="{9D8B030D-6E8A-4147-A177-3AD203B41FA5}">
                      <a16:colId xmlns:a16="http://schemas.microsoft.com/office/drawing/2014/main" val="154861313"/>
                    </a:ext>
                  </a:extLst>
                </a:gridCol>
                <a:gridCol w="6904891">
                  <a:extLst>
                    <a:ext uri="{9D8B030D-6E8A-4147-A177-3AD203B41FA5}">
                      <a16:colId xmlns:a16="http://schemas.microsoft.com/office/drawing/2014/main" val="4215405172"/>
                    </a:ext>
                  </a:extLst>
                </a:gridCol>
              </a:tblGrid>
              <a:tr h="673682">
                <a:tc>
                  <a:txBody>
                    <a:bodyPr/>
                    <a:lstStyle/>
                    <a:p>
                      <a:pPr algn="ctr"/>
                      <a:r>
                        <a:rPr lang="tr-TR" sz="1800" b="1" dirty="0">
                          <a:solidFill>
                            <a:schemeClr val="bg1"/>
                          </a:solidFill>
                          <a:latin typeface="+mn-lt"/>
                          <a:cs typeface="Times New Roman" panose="02020603050405020304" pitchFamily="18" charset="0"/>
                        </a:rPr>
                        <a:t>SKDM UYGULAMA ANAHATLARI</a:t>
                      </a:r>
                    </a:p>
                  </a:txBody>
                  <a:tcPr>
                    <a:solidFill>
                      <a:schemeClr val="accent1">
                        <a:lumMod val="50000"/>
                      </a:schemeClr>
                    </a:solidFill>
                  </a:tcPr>
                </a:tc>
                <a:tc>
                  <a:txBody>
                    <a:bodyPr/>
                    <a:lstStyle/>
                    <a:p>
                      <a:pPr algn="ctr"/>
                      <a:r>
                        <a:rPr lang="tr-TR" sz="1800" b="1" dirty="0">
                          <a:solidFill>
                            <a:schemeClr val="bg1"/>
                          </a:solidFill>
                          <a:latin typeface="+mn-lt"/>
                          <a:cs typeface="Times New Roman" panose="02020603050405020304" pitchFamily="18" charset="0"/>
                        </a:rPr>
                        <a:t>ÜÇLÜ MÜZAKERE</a:t>
                      </a:r>
                      <a:r>
                        <a:rPr lang="tr-TR" sz="1800" b="1" baseline="0" dirty="0">
                          <a:solidFill>
                            <a:schemeClr val="bg1"/>
                          </a:solidFill>
                          <a:latin typeface="+mn-lt"/>
                          <a:cs typeface="Times New Roman" panose="02020603050405020304" pitchFamily="18" charset="0"/>
                        </a:rPr>
                        <a:t> </a:t>
                      </a:r>
                      <a:r>
                        <a:rPr lang="tr-TR" sz="1800" b="1" dirty="0">
                          <a:solidFill>
                            <a:schemeClr val="bg1"/>
                          </a:solidFill>
                          <a:latin typeface="+mn-lt"/>
                          <a:cs typeface="Times New Roman" panose="02020603050405020304" pitchFamily="18" charset="0"/>
                        </a:rPr>
                        <a:t>SONUCU YÜKÜMLÜLÜKLER</a:t>
                      </a:r>
                    </a:p>
                  </a:txBody>
                  <a:tcPr>
                    <a:solidFill>
                      <a:schemeClr val="accent1">
                        <a:lumMod val="50000"/>
                      </a:schemeClr>
                    </a:solidFill>
                  </a:tcPr>
                </a:tc>
                <a:extLst>
                  <a:ext uri="{0D108BD9-81ED-4DB2-BD59-A6C34878D82A}">
                    <a16:rowId xmlns:a16="http://schemas.microsoft.com/office/drawing/2014/main" val="1719352206"/>
                  </a:ext>
                </a:extLst>
              </a:tr>
              <a:tr h="1557727">
                <a:tc>
                  <a:txBody>
                    <a:bodyPr/>
                    <a:lstStyle/>
                    <a:p>
                      <a:r>
                        <a:rPr lang="tr-TR" sz="1600" baseline="0" dirty="0">
                          <a:solidFill>
                            <a:schemeClr val="bg1"/>
                          </a:solidFill>
                          <a:latin typeface="+mn-lt"/>
                          <a:cs typeface="Times New Roman" panose="02020603050405020304" pitchFamily="18" charset="0"/>
                        </a:rPr>
                        <a:t>GEÇİŞ  DÖNEMİ </a:t>
                      </a:r>
                      <a:r>
                        <a:rPr lang="tr-TR" sz="1600" b="1" baseline="0" dirty="0">
                          <a:solidFill>
                            <a:srgbClr val="FF0000"/>
                          </a:solidFill>
                          <a:latin typeface="+mn-lt"/>
                          <a:cs typeface="Times New Roman" panose="02020603050405020304" pitchFamily="18" charset="0"/>
                        </a:rPr>
                        <a:t>(1 Ekim 2023-31  Aralık 2025) </a:t>
                      </a:r>
                    </a:p>
                    <a:p>
                      <a:endParaRPr lang="tr-TR" sz="1600" baseline="0" dirty="0">
                        <a:solidFill>
                          <a:schemeClr val="bg1"/>
                        </a:solidFill>
                        <a:latin typeface="+mn-lt"/>
                        <a:cs typeface="Times New Roman" panose="02020603050405020304" pitchFamily="18" charset="0"/>
                      </a:endParaRPr>
                    </a:p>
                    <a:p>
                      <a:r>
                        <a:rPr lang="tr-TR" sz="1600" baseline="0" dirty="0">
                          <a:solidFill>
                            <a:schemeClr val="bg1"/>
                          </a:solidFill>
                          <a:latin typeface="+mn-lt"/>
                          <a:cs typeface="Times New Roman" panose="02020603050405020304" pitchFamily="18" charset="0"/>
                        </a:rPr>
                        <a:t>Raporlama Dönemi</a:t>
                      </a:r>
                      <a:endParaRPr lang="tr-TR" sz="1600" dirty="0">
                        <a:solidFill>
                          <a:schemeClr val="bg1"/>
                        </a:solidFill>
                        <a:latin typeface="+mn-lt"/>
                        <a:cs typeface="Times New Roman" panose="02020603050405020304" pitchFamily="18" charset="0"/>
                      </a:endParaRPr>
                    </a:p>
                  </a:txBody>
                  <a:tcPr>
                    <a:solidFill>
                      <a:schemeClr val="accent1">
                        <a:lumMod val="50000"/>
                      </a:schemeClr>
                    </a:solidFill>
                  </a:tcPr>
                </a:tc>
                <a:tc>
                  <a:txBody>
                    <a:bodyPr/>
                    <a:lstStyle/>
                    <a:p>
                      <a:pPr marL="0" indent="0" algn="l" defTabSz="914400" rtl="0" eaLnBrk="1" latinLnBrk="0" hangingPunct="1">
                        <a:buFont typeface="Wingdings" panose="05000000000000000000" pitchFamily="2" charset="2"/>
                        <a:buNone/>
                      </a:pPr>
                      <a:r>
                        <a:rPr lang="tr-TR" sz="1600" kern="1200" dirty="0">
                          <a:solidFill>
                            <a:schemeClr val="bg1"/>
                          </a:solidFill>
                          <a:latin typeface="+mn-lt"/>
                          <a:ea typeface="+mn-ea"/>
                          <a:cs typeface="Times New Roman" panose="02020603050405020304" pitchFamily="18" charset="0"/>
                        </a:rPr>
                        <a:t>Raporlama Yükümlülüğü (AB’nin 3. Ülkeden İthal Ettiği Tüzük</a:t>
                      </a:r>
                      <a:r>
                        <a:rPr lang="tr-TR" sz="1600" kern="1200" baseline="0" dirty="0">
                          <a:solidFill>
                            <a:schemeClr val="bg1"/>
                          </a:solidFill>
                          <a:latin typeface="+mn-lt"/>
                          <a:ea typeface="+mn-ea"/>
                          <a:cs typeface="Times New Roman" panose="02020603050405020304" pitchFamily="18" charset="0"/>
                        </a:rPr>
                        <a:t> Eki </a:t>
                      </a:r>
                      <a:r>
                        <a:rPr lang="tr-TR" sz="1600" kern="1200" dirty="0">
                          <a:solidFill>
                            <a:schemeClr val="bg1"/>
                          </a:solidFill>
                          <a:latin typeface="+mn-lt"/>
                          <a:ea typeface="+mn-ea"/>
                          <a:cs typeface="Times New Roman" panose="02020603050405020304" pitchFamily="18" charset="0"/>
                        </a:rPr>
                        <a:t>Ürünler</a:t>
                      </a:r>
                      <a:r>
                        <a:rPr lang="tr-TR" sz="1600" kern="1200" baseline="0" dirty="0">
                          <a:solidFill>
                            <a:schemeClr val="bg1"/>
                          </a:solidFill>
                          <a:latin typeface="+mn-lt"/>
                          <a:ea typeface="+mn-ea"/>
                          <a:cs typeface="Times New Roman" panose="02020603050405020304" pitchFamily="18" charset="0"/>
                        </a:rPr>
                        <a:t> )</a:t>
                      </a:r>
                    </a:p>
                    <a:p>
                      <a:pPr marL="0" indent="0" algn="l" defTabSz="914400" rtl="0" eaLnBrk="1" latinLnBrk="0" hangingPunct="1">
                        <a:buFont typeface="Wingdings" panose="05000000000000000000" pitchFamily="2" charset="2"/>
                        <a:buNone/>
                      </a:pPr>
                      <a:endParaRPr lang="tr-TR" sz="1600" kern="1200" baseline="0" dirty="0">
                        <a:solidFill>
                          <a:schemeClr val="bg1"/>
                        </a:solidFill>
                        <a:latin typeface="+mn-lt"/>
                        <a:ea typeface="+mn-ea"/>
                        <a:cs typeface="Times New Roman" panose="02020603050405020304" pitchFamily="18" charset="0"/>
                      </a:endParaRPr>
                    </a:p>
                    <a:p>
                      <a:pPr marL="285750" indent="-285750" algn="l" defTabSz="914400" rtl="0" eaLnBrk="1" latinLnBrk="0" hangingPunct="1">
                        <a:buFont typeface="Wingdings" panose="05000000000000000000" pitchFamily="2" charset="2"/>
                        <a:buChar char="Ø"/>
                      </a:pPr>
                      <a:r>
                        <a:rPr lang="tr-TR" sz="1600" kern="1200" baseline="0" dirty="0">
                          <a:solidFill>
                            <a:schemeClr val="bg1"/>
                          </a:solidFill>
                          <a:latin typeface="+mn-lt"/>
                          <a:ea typeface="+mn-ea"/>
                          <a:cs typeface="Times New Roman" panose="02020603050405020304" pitchFamily="18" charset="0"/>
                        </a:rPr>
                        <a:t>Doğrudan ve Dolaylı Emisyon değerleri </a:t>
                      </a:r>
                    </a:p>
                    <a:p>
                      <a:pPr marL="285750" indent="-285750" algn="l" defTabSz="914400" rtl="0" eaLnBrk="1" latinLnBrk="0" hangingPunct="1">
                        <a:buFont typeface="Wingdings" panose="05000000000000000000" pitchFamily="2" charset="2"/>
                        <a:buChar char="Ø"/>
                      </a:pPr>
                      <a:r>
                        <a:rPr lang="tr-TR" sz="1600" kern="1200" baseline="0" dirty="0">
                          <a:solidFill>
                            <a:schemeClr val="bg1"/>
                          </a:solidFill>
                          <a:latin typeface="+mn-lt"/>
                          <a:ea typeface="+mn-ea"/>
                          <a:cs typeface="Times New Roman" panose="02020603050405020304" pitchFamily="18" charset="0"/>
                        </a:rPr>
                        <a:t>3. Ülkede o ürün için ödenen Karbon Vergisi (</a:t>
                      </a:r>
                      <a:r>
                        <a:rPr lang="tr-TR" sz="1600" kern="1200" baseline="0" dirty="0" err="1">
                          <a:solidFill>
                            <a:schemeClr val="bg1"/>
                          </a:solidFill>
                          <a:latin typeface="+mn-lt"/>
                          <a:ea typeface="+mn-ea"/>
                          <a:cs typeface="Times New Roman" panose="02020603050405020304" pitchFamily="18" charset="0"/>
                        </a:rPr>
                        <a:t>carbon</a:t>
                      </a:r>
                      <a:r>
                        <a:rPr lang="tr-TR" sz="1600" kern="1200" baseline="0" dirty="0">
                          <a:solidFill>
                            <a:schemeClr val="bg1"/>
                          </a:solidFill>
                          <a:latin typeface="+mn-lt"/>
                          <a:ea typeface="+mn-ea"/>
                          <a:cs typeface="Times New Roman" panose="02020603050405020304" pitchFamily="18" charset="0"/>
                        </a:rPr>
                        <a:t> </a:t>
                      </a:r>
                      <a:r>
                        <a:rPr lang="tr-TR" sz="1600" kern="1200" baseline="0" dirty="0" err="1">
                          <a:solidFill>
                            <a:schemeClr val="bg1"/>
                          </a:solidFill>
                          <a:latin typeface="+mn-lt"/>
                          <a:ea typeface="+mn-ea"/>
                          <a:cs typeface="Times New Roman" panose="02020603050405020304" pitchFamily="18" charset="0"/>
                        </a:rPr>
                        <a:t>price</a:t>
                      </a:r>
                      <a:r>
                        <a:rPr lang="tr-TR" sz="1600" kern="1200" baseline="0" dirty="0">
                          <a:solidFill>
                            <a:schemeClr val="bg1"/>
                          </a:solidFill>
                          <a:latin typeface="+mn-lt"/>
                          <a:ea typeface="+mn-ea"/>
                          <a:cs typeface="Times New Roman" panose="02020603050405020304" pitchFamily="18" charset="0"/>
                        </a:rPr>
                        <a:t>)</a:t>
                      </a:r>
                    </a:p>
                    <a:p>
                      <a:pPr marL="285750" indent="-285750" algn="l" defTabSz="914400" rtl="0" eaLnBrk="1" latinLnBrk="0" hangingPunct="1">
                        <a:buFont typeface="Wingdings" panose="05000000000000000000" pitchFamily="2" charset="2"/>
                        <a:buChar char="Ø"/>
                      </a:pPr>
                      <a:r>
                        <a:rPr lang="tr-TR" sz="1600" kern="1200" baseline="0" dirty="0">
                          <a:solidFill>
                            <a:schemeClr val="bg1"/>
                          </a:solidFill>
                          <a:latin typeface="+mn-lt"/>
                          <a:ea typeface="+mn-ea"/>
                          <a:cs typeface="Times New Roman" panose="02020603050405020304" pitchFamily="18" charset="0"/>
                        </a:rPr>
                        <a:t>3. ülke ihracatçısının ulusal CBAM veri tabanına Kayıt yaptırması (gönüllülük esası)</a:t>
                      </a:r>
                      <a:endParaRPr lang="tr-TR" sz="1600" kern="1200" dirty="0">
                        <a:solidFill>
                          <a:schemeClr val="bg1"/>
                        </a:solidFill>
                        <a:latin typeface="+mn-lt"/>
                        <a:ea typeface="+mn-ea"/>
                        <a:cs typeface="Times New Roman" panose="02020603050405020304" pitchFamily="18" charset="0"/>
                      </a:endParaRPr>
                    </a:p>
                  </a:txBody>
                  <a:tcPr>
                    <a:solidFill>
                      <a:schemeClr val="accent1">
                        <a:lumMod val="50000"/>
                      </a:schemeClr>
                    </a:solidFill>
                  </a:tcPr>
                </a:tc>
                <a:extLst>
                  <a:ext uri="{0D108BD9-81ED-4DB2-BD59-A6C34878D82A}">
                    <a16:rowId xmlns:a16="http://schemas.microsoft.com/office/drawing/2014/main" val="1508794801"/>
                  </a:ext>
                </a:extLst>
              </a:tr>
              <a:tr h="2779474">
                <a:tc>
                  <a:txBody>
                    <a:bodyPr/>
                    <a:lstStyle/>
                    <a:p>
                      <a:r>
                        <a:rPr lang="tr-TR" sz="1600" dirty="0">
                          <a:solidFill>
                            <a:schemeClr val="bg1"/>
                          </a:solidFill>
                          <a:latin typeface="+mn-lt"/>
                          <a:cs typeface="Times New Roman" panose="02020603050405020304" pitchFamily="18" charset="0"/>
                        </a:rPr>
                        <a:t>UYGULAMA</a:t>
                      </a:r>
                      <a:r>
                        <a:rPr lang="tr-TR" sz="1600" baseline="0" dirty="0">
                          <a:solidFill>
                            <a:schemeClr val="bg1"/>
                          </a:solidFill>
                          <a:latin typeface="+mn-lt"/>
                          <a:cs typeface="Times New Roman" panose="02020603050405020304" pitchFamily="18" charset="0"/>
                        </a:rPr>
                        <a:t> DÖNEMİ </a:t>
                      </a:r>
                      <a:r>
                        <a:rPr lang="tr-TR" sz="1600" b="1" baseline="0" dirty="0">
                          <a:solidFill>
                            <a:srgbClr val="FF0000"/>
                          </a:solidFill>
                          <a:latin typeface="+mn-lt"/>
                          <a:cs typeface="Times New Roman" panose="02020603050405020304" pitchFamily="18" charset="0"/>
                        </a:rPr>
                        <a:t>(1 Ocak 2026)</a:t>
                      </a:r>
                    </a:p>
                    <a:p>
                      <a:endParaRPr lang="tr-TR" sz="1600" baseline="0" dirty="0">
                        <a:solidFill>
                          <a:schemeClr val="bg1"/>
                        </a:solidFill>
                        <a:latin typeface="+mn-lt"/>
                        <a:cs typeface="Times New Roman" panose="02020603050405020304" pitchFamily="18" charset="0"/>
                      </a:endParaRPr>
                    </a:p>
                    <a:p>
                      <a:r>
                        <a:rPr lang="tr-TR" sz="1600" baseline="0" dirty="0">
                          <a:solidFill>
                            <a:schemeClr val="bg1"/>
                          </a:solidFill>
                          <a:latin typeface="+mn-lt"/>
                          <a:cs typeface="Times New Roman" panose="02020603050405020304" pitchFamily="18" charset="0"/>
                        </a:rPr>
                        <a:t>Mali Yükümlülük Dönemi</a:t>
                      </a:r>
                      <a:endParaRPr lang="tr-TR" sz="1600" dirty="0">
                        <a:solidFill>
                          <a:schemeClr val="bg1"/>
                        </a:solidFill>
                        <a:latin typeface="+mn-lt"/>
                        <a:cs typeface="Times New Roman" panose="02020603050405020304" pitchFamily="18" charset="0"/>
                      </a:endParaRPr>
                    </a:p>
                  </a:txBody>
                  <a:tcPr>
                    <a:solidFill>
                      <a:schemeClr val="accent1">
                        <a:lumMod val="50000"/>
                      </a:schemeClr>
                    </a:solidFill>
                  </a:tcPr>
                </a:tc>
                <a:tc>
                  <a:txBody>
                    <a:bodyPr/>
                    <a:lstStyle/>
                    <a:p>
                      <a:pPr marL="0" indent="-285750" algn="l" defTabSz="914400" rtl="0" eaLnBrk="1" latinLnBrk="0" hangingPunct="1">
                        <a:buFont typeface="Wingdings" panose="05000000000000000000" pitchFamily="2" charset="2"/>
                        <a:buChar char="Ø"/>
                      </a:pPr>
                      <a:r>
                        <a:rPr lang="tr-TR" sz="1600" kern="1200" dirty="0">
                          <a:solidFill>
                            <a:schemeClr val="bg1"/>
                          </a:solidFill>
                          <a:latin typeface="+mn-lt"/>
                          <a:ea typeface="+mn-ea"/>
                          <a:cs typeface="Times New Roman" panose="02020603050405020304" pitchFamily="18" charset="0"/>
                        </a:rPr>
                        <a:t>Akredite Kuruluşlar tarafından doğrulaması yapılmış (</a:t>
                      </a:r>
                      <a:r>
                        <a:rPr lang="tr-TR" sz="1600" kern="1200" dirty="0" err="1">
                          <a:solidFill>
                            <a:schemeClr val="bg1"/>
                          </a:solidFill>
                          <a:latin typeface="+mn-lt"/>
                          <a:ea typeface="+mn-ea"/>
                          <a:cs typeface="Times New Roman" panose="02020603050405020304" pitchFamily="18" charset="0"/>
                        </a:rPr>
                        <a:t>verified</a:t>
                      </a:r>
                      <a:r>
                        <a:rPr lang="tr-TR" sz="1600" kern="1200" dirty="0">
                          <a:solidFill>
                            <a:schemeClr val="bg1"/>
                          </a:solidFill>
                          <a:latin typeface="+mn-lt"/>
                          <a:ea typeface="+mn-ea"/>
                          <a:cs typeface="Times New Roman" panose="02020603050405020304" pitchFamily="18" charset="0"/>
                        </a:rPr>
                        <a:t>) doğrudan ve dolaylı emisyonlar üzerinden hesaplanan mali yükümlülük</a:t>
                      </a:r>
                    </a:p>
                    <a:p>
                      <a:pPr marL="0" indent="-285750" algn="l" defTabSz="914400" rtl="0" eaLnBrk="1" latinLnBrk="0" hangingPunct="1">
                        <a:buFont typeface="Wingdings" panose="05000000000000000000" pitchFamily="2" charset="2"/>
                        <a:buChar char="Ø"/>
                      </a:pPr>
                      <a:r>
                        <a:rPr lang="tr-TR" sz="1600" kern="1200" dirty="0">
                          <a:solidFill>
                            <a:schemeClr val="bg1"/>
                          </a:solidFill>
                          <a:latin typeface="+mn-lt"/>
                          <a:ea typeface="+mn-ea"/>
                          <a:cs typeface="Times New Roman" panose="02020603050405020304" pitchFamily="18" charset="0"/>
                        </a:rPr>
                        <a:t>Dolaylı emisyonlar ilk aşamada yalnızca çimento ve gübre ürünleri için hesaplanacak </a:t>
                      </a:r>
                    </a:p>
                    <a:p>
                      <a:pPr marL="0" indent="-285750" algn="l" defTabSz="914400" rtl="0" eaLnBrk="1" latinLnBrk="0" hangingPunct="1">
                        <a:buFont typeface="Wingdings" panose="05000000000000000000" pitchFamily="2" charset="2"/>
                        <a:buChar char="Ø"/>
                      </a:pPr>
                      <a:r>
                        <a:rPr lang="tr-TR" sz="1600" kern="1200" dirty="0">
                          <a:solidFill>
                            <a:schemeClr val="bg1"/>
                          </a:solidFill>
                          <a:latin typeface="+mn-lt"/>
                          <a:ea typeface="+mn-ea"/>
                          <a:cs typeface="Times New Roman" panose="02020603050405020304" pitchFamily="18" charset="0"/>
                        </a:rPr>
                        <a:t>3. ülkede o ürün için ödenen ve doğrulanmış karbon vergisinin beyan</a:t>
                      </a:r>
                      <a:r>
                        <a:rPr lang="tr-TR" sz="1600" kern="1200" baseline="0" dirty="0">
                          <a:solidFill>
                            <a:schemeClr val="bg1"/>
                          </a:solidFill>
                          <a:latin typeface="+mn-lt"/>
                          <a:ea typeface="+mn-ea"/>
                          <a:cs typeface="Times New Roman" panose="02020603050405020304" pitchFamily="18" charset="0"/>
                        </a:rPr>
                        <a:t> edilmesi</a:t>
                      </a:r>
                    </a:p>
                    <a:p>
                      <a:pPr marL="0" indent="-285750" algn="l" defTabSz="914400" rtl="0" eaLnBrk="1" latinLnBrk="0" hangingPunct="1">
                        <a:buFont typeface="Wingdings" panose="05000000000000000000" pitchFamily="2" charset="2"/>
                        <a:buChar char="Ø"/>
                      </a:pPr>
                      <a:r>
                        <a:rPr lang="tr-TR" sz="1600" kern="1200" baseline="0" dirty="0">
                          <a:solidFill>
                            <a:schemeClr val="bg1"/>
                          </a:solidFill>
                          <a:latin typeface="+mn-lt"/>
                          <a:ea typeface="+mn-ea"/>
                          <a:cs typeface="Times New Roman" panose="02020603050405020304" pitchFamily="18" charset="0"/>
                        </a:rPr>
                        <a:t>İthal ürüne ilişkin gerçek emisyon değerinin beyan edilmediği durumlarda varsayılan değerin kullanılması ( Kullanılabilecek varsayılan değerler; 3. ülke sektör ortalama emisyon değeri, 3. ülke emisyon değeri, % 5 en kötü performanslı AB firmalarına ait ortalama emisyon değeri vs.)   </a:t>
                      </a:r>
                      <a:r>
                        <a:rPr lang="tr-TR" sz="1600" kern="1200" dirty="0">
                          <a:solidFill>
                            <a:schemeClr val="bg1"/>
                          </a:solidFill>
                          <a:latin typeface="+mn-lt"/>
                          <a:ea typeface="+mn-ea"/>
                          <a:cs typeface="Times New Roman" panose="02020603050405020304" pitchFamily="18" charset="0"/>
                        </a:rPr>
                        <a:t> </a:t>
                      </a:r>
                    </a:p>
                  </a:txBody>
                  <a:tcPr>
                    <a:solidFill>
                      <a:schemeClr val="accent1">
                        <a:lumMod val="50000"/>
                      </a:schemeClr>
                    </a:solidFill>
                  </a:tcPr>
                </a:tc>
                <a:extLst>
                  <a:ext uri="{0D108BD9-81ED-4DB2-BD59-A6C34878D82A}">
                    <a16:rowId xmlns:a16="http://schemas.microsoft.com/office/drawing/2014/main" val="75390000"/>
                  </a:ext>
                </a:extLst>
              </a:tr>
            </a:tbl>
          </a:graphicData>
        </a:graphic>
      </p:graphicFrame>
      <p:sp>
        <p:nvSpPr>
          <p:cNvPr id="11" name="Dikdörtgen 10"/>
          <p:cNvSpPr/>
          <p:nvPr/>
        </p:nvSpPr>
        <p:spPr>
          <a:xfrm>
            <a:off x="2215661" y="497826"/>
            <a:ext cx="9507415" cy="523220"/>
          </a:xfrm>
          <a:prstGeom prst="rect">
            <a:avLst/>
          </a:prstGeom>
        </p:spPr>
        <p:txBody>
          <a:bodyPr wrap="square">
            <a:spAutoFit/>
          </a:bodyPr>
          <a:lstStyle/>
          <a:p>
            <a:pPr algn="ctr">
              <a:defRPr/>
            </a:pPr>
            <a:r>
              <a:rPr lang="tr-TR" sz="2800" b="1" dirty="0">
                <a:solidFill>
                  <a:schemeClr val="accent1">
                    <a:lumMod val="50000"/>
                  </a:schemeClr>
                </a:solidFill>
              </a:rPr>
              <a:t>13 Aralık 2022 Tarihli Üçlü Müzakere Sonrası SKDM Uygulaması</a:t>
            </a:r>
            <a:endParaRPr lang="tr-TR" sz="2800" b="1" dirty="0">
              <a:solidFill>
                <a:srgbClr val="002060"/>
              </a:solidFill>
            </a:endParaRPr>
          </a:p>
        </p:txBody>
      </p:sp>
      <p:sp>
        <p:nvSpPr>
          <p:cNvPr id="5" name="Slayt Numarası Yer Tutucusu 4"/>
          <p:cNvSpPr>
            <a:spLocks noGrp="1"/>
          </p:cNvSpPr>
          <p:nvPr>
            <p:ph type="sldNum" sz="quarter" idx="12"/>
          </p:nvPr>
        </p:nvSpPr>
        <p:spPr/>
        <p:txBody>
          <a:bodyPr/>
          <a:lstStyle/>
          <a:p>
            <a:fld id="{7D0A263D-10E5-4D3B-930B-69E680A1E46E}" type="slidenum">
              <a:rPr lang="tr-TR" smtClean="0"/>
              <a:t>25</a:t>
            </a:fld>
            <a:endParaRPr lang="tr-TR" dirty="0"/>
          </a:p>
        </p:txBody>
      </p:sp>
    </p:spTree>
    <p:extLst>
      <p:ext uri="{BB962C8B-B14F-4D97-AF65-F5344CB8AC3E}">
        <p14:creationId xmlns:p14="http://schemas.microsoft.com/office/powerpoint/2010/main" val="4042269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525"/>
            <a:ext cx="12192000" cy="6858000"/>
          </a:xfrm>
          <a:prstGeom prst="rect">
            <a:avLst/>
          </a:prstGeom>
        </p:spPr>
      </p:pic>
      <p:graphicFrame>
        <p:nvGraphicFramePr>
          <p:cNvPr id="8" name="Tablo 7"/>
          <p:cNvGraphicFramePr>
            <a:graphicFrameLocks noGrp="1"/>
          </p:cNvGraphicFramePr>
          <p:nvPr>
            <p:extLst>
              <p:ext uri="{D42A27DB-BD31-4B8C-83A1-F6EECF244321}">
                <p14:modId xmlns:p14="http://schemas.microsoft.com/office/powerpoint/2010/main" val="1233798538"/>
              </p:ext>
            </p:extLst>
          </p:nvPr>
        </p:nvGraphicFramePr>
        <p:xfrm>
          <a:off x="902677" y="1468233"/>
          <a:ext cx="11019692" cy="5299279"/>
        </p:xfrm>
        <a:graphic>
          <a:graphicData uri="http://schemas.openxmlformats.org/drawingml/2006/table">
            <a:tbl>
              <a:tblPr firstRow="1" bandRow="1">
                <a:tableStyleId>{5C22544A-7EE6-4342-B048-85BDC9FD1C3A}</a:tableStyleId>
              </a:tblPr>
              <a:tblGrid>
                <a:gridCol w="3434861">
                  <a:extLst>
                    <a:ext uri="{9D8B030D-6E8A-4147-A177-3AD203B41FA5}">
                      <a16:colId xmlns:a16="http://schemas.microsoft.com/office/drawing/2014/main" val="154861313"/>
                    </a:ext>
                  </a:extLst>
                </a:gridCol>
                <a:gridCol w="7584831">
                  <a:extLst>
                    <a:ext uri="{9D8B030D-6E8A-4147-A177-3AD203B41FA5}">
                      <a16:colId xmlns:a16="http://schemas.microsoft.com/office/drawing/2014/main" val="4215405172"/>
                    </a:ext>
                  </a:extLst>
                </a:gridCol>
              </a:tblGrid>
              <a:tr h="483439">
                <a:tc>
                  <a:txBody>
                    <a:bodyPr/>
                    <a:lstStyle/>
                    <a:p>
                      <a:pPr algn="ctr"/>
                      <a:r>
                        <a:rPr lang="tr-TR" sz="1800" b="1" dirty="0">
                          <a:solidFill>
                            <a:schemeClr val="bg1"/>
                          </a:solidFill>
                          <a:latin typeface="+mn-lt"/>
                          <a:cs typeface="Times New Roman" panose="02020603050405020304" pitchFamily="18" charset="0"/>
                        </a:rPr>
                        <a:t>SKDM UYGULAMA ANAHATLARI</a:t>
                      </a:r>
                    </a:p>
                  </a:txBody>
                  <a:tcPr>
                    <a:solidFill>
                      <a:schemeClr val="accent1">
                        <a:lumMod val="50000"/>
                      </a:schemeClr>
                    </a:solidFill>
                  </a:tcPr>
                </a:tc>
                <a:tc>
                  <a:txBody>
                    <a:bodyPr/>
                    <a:lstStyle/>
                    <a:p>
                      <a:pPr algn="ctr"/>
                      <a:r>
                        <a:rPr lang="tr-TR" sz="1800" b="1" dirty="0">
                          <a:solidFill>
                            <a:schemeClr val="bg1"/>
                          </a:solidFill>
                          <a:latin typeface="+mn-lt"/>
                          <a:cs typeface="Times New Roman" panose="02020603050405020304" pitchFamily="18" charset="0"/>
                        </a:rPr>
                        <a:t>ÜÇLÜ MÜZAKERE</a:t>
                      </a:r>
                      <a:r>
                        <a:rPr lang="tr-TR" sz="1800" b="1" baseline="0" dirty="0">
                          <a:solidFill>
                            <a:schemeClr val="bg1"/>
                          </a:solidFill>
                          <a:latin typeface="+mn-lt"/>
                          <a:cs typeface="Times New Roman" panose="02020603050405020304" pitchFamily="18" charset="0"/>
                        </a:rPr>
                        <a:t> </a:t>
                      </a:r>
                      <a:r>
                        <a:rPr lang="tr-TR" sz="1800" b="1" dirty="0">
                          <a:solidFill>
                            <a:schemeClr val="bg1"/>
                          </a:solidFill>
                          <a:latin typeface="+mn-lt"/>
                          <a:cs typeface="Times New Roman" panose="02020603050405020304" pitchFamily="18" charset="0"/>
                        </a:rPr>
                        <a:t>SONUCU YÜKÜMLÜLÜKLER</a:t>
                      </a:r>
                    </a:p>
                  </a:txBody>
                  <a:tcPr>
                    <a:solidFill>
                      <a:schemeClr val="accent1">
                        <a:lumMod val="50000"/>
                      </a:schemeClr>
                    </a:solidFill>
                  </a:tcPr>
                </a:tc>
                <a:extLst>
                  <a:ext uri="{0D108BD9-81ED-4DB2-BD59-A6C34878D82A}">
                    <a16:rowId xmlns:a16="http://schemas.microsoft.com/office/drawing/2014/main" val="1719352206"/>
                  </a:ext>
                </a:extLst>
              </a:tr>
              <a:tr h="2638381">
                <a:tc>
                  <a:txBody>
                    <a:bodyPr/>
                    <a:lstStyle/>
                    <a:p>
                      <a:r>
                        <a:rPr lang="tr-TR" sz="1600" b="1" baseline="0" dirty="0">
                          <a:solidFill>
                            <a:schemeClr val="bg1"/>
                          </a:solidFill>
                          <a:latin typeface="+mn-lt"/>
                          <a:cs typeface="Times New Roman" panose="02020603050405020304" pitchFamily="18" charset="0"/>
                        </a:rPr>
                        <a:t>AB ÜCRETSİZ TAHSİSATIN AŞAMALI SONLANDIRILMASI </a:t>
                      </a:r>
                      <a:r>
                        <a:rPr lang="tr-TR" sz="1600" b="1" baseline="0" dirty="0">
                          <a:solidFill>
                            <a:srgbClr val="FF0000"/>
                          </a:solidFill>
                          <a:latin typeface="+mn-lt"/>
                          <a:cs typeface="Times New Roman" panose="02020603050405020304" pitchFamily="18" charset="0"/>
                        </a:rPr>
                        <a:t>(2026-2034)  </a:t>
                      </a:r>
                    </a:p>
                    <a:p>
                      <a:endParaRPr lang="tr-TR" sz="1600" baseline="0" dirty="0">
                        <a:solidFill>
                          <a:schemeClr val="bg1"/>
                        </a:solidFill>
                        <a:latin typeface="+mn-lt"/>
                        <a:cs typeface="Times New Roman" panose="02020603050405020304" pitchFamily="18" charset="0"/>
                      </a:endParaRPr>
                    </a:p>
                  </a:txBody>
                  <a:tcPr>
                    <a:solidFill>
                      <a:schemeClr val="accent1">
                        <a:lumMod val="50000"/>
                      </a:schemeClr>
                    </a:solidFill>
                  </a:tcPr>
                </a:tc>
                <a:tc>
                  <a:txBody>
                    <a:bodyPr/>
                    <a:lstStyle/>
                    <a:p>
                      <a:pPr marL="0" indent="0" algn="l" defTabSz="914400" rtl="0" eaLnBrk="1" latinLnBrk="0" hangingPunct="1">
                        <a:buFont typeface="Wingdings" panose="05000000000000000000" pitchFamily="2" charset="2"/>
                        <a:buNone/>
                      </a:pPr>
                      <a:r>
                        <a:rPr lang="tr-TR" sz="1600" kern="1200" dirty="0">
                          <a:solidFill>
                            <a:schemeClr val="bg1"/>
                          </a:solidFill>
                          <a:latin typeface="+mn-lt"/>
                          <a:ea typeface="+mn-ea"/>
                          <a:cs typeface="Times New Roman" panose="02020603050405020304" pitchFamily="18" charset="0"/>
                        </a:rPr>
                        <a:t>AB-ETS</a:t>
                      </a:r>
                      <a:r>
                        <a:rPr lang="tr-TR" sz="1600" kern="1200" baseline="0" dirty="0">
                          <a:solidFill>
                            <a:schemeClr val="bg1"/>
                          </a:solidFill>
                          <a:latin typeface="+mn-lt"/>
                          <a:ea typeface="+mn-ea"/>
                          <a:cs typeface="Times New Roman" panose="02020603050405020304" pitchFamily="18" charset="0"/>
                        </a:rPr>
                        <a:t> kapsamında demir-çelik, çimento başta olmak üzere emisyon yoğun sektörlerde faaliyet gösteren firmalara ETS Sertifika bedeli ödenmeden ücretsiz verilen tahsisatlar 2026-2034 döneminde azaltılarak sonlandırılacak</a:t>
                      </a:r>
                    </a:p>
                    <a:p>
                      <a:pPr marL="0" indent="0" algn="l" defTabSz="914400" rtl="0" eaLnBrk="1" latinLnBrk="0" hangingPunct="1">
                        <a:buFont typeface="Wingdings" panose="05000000000000000000" pitchFamily="2" charset="2"/>
                        <a:buNone/>
                      </a:pPr>
                      <a:endParaRPr lang="tr-TR" sz="1600" kern="1200" baseline="0" dirty="0">
                        <a:solidFill>
                          <a:schemeClr val="bg1"/>
                        </a:solidFill>
                        <a:latin typeface="+mn-lt"/>
                        <a:ea typeface="+mn-ea"/>
                        <a:cs typeface="Times New Roman" panose="02020603050405020304" pitchFamily="18" charset="0"/>
                      </a:endParaRPr>
                    </a:p>
                    <a:p>
                      <a:pPr marL="0" indent="0" algn="l" defTabSz="914400" rtl="0" eaLnBrk="1" latinLnBrk="0" hangingPunct="1">
                        <a:buFont typeface="Wingdings" panose="05000000000000000000" pitchFamily="2" charset="2"/>
                        <a:buNone/>
                      </a:pPr>
                      <a:r>
                        <a:rPr lang="tr-TR" sz="1600" kern="1200" baseline="0" dirty="0">
                          <a:solidFill>
                            <a:schemeClr val="bg1"/>
                          </a:solidFill>
                          <a:latin typeface="+mn-lt"/>
                          <a:ea typeface="+mn-ea"/>
                          <a:cs typeface="Times New Roman" panose="02020603050405020304" pitchFamily="18" charset="0"/>
                        </a:rPr>
                        <a:t>Ücretsiz </a:t>
                      </a:r>
                      <a:r>
                        <a:rPr lang="tr-TR" sz="1600" kern="1200" baseline="0" dirty="0" err="1">
                          <a:solidFill>
                            <a:schemeClr val="bg1"/>
                          </a:solidFill>
                          <a:latin typeface="+mn-lt"/>
                          <a:ea typeface="+mn-ea"/>
                          <a:cs typeface="Times New Roman" panose="02020603050405020304" pitchFamily="18" charset="0"/>
                        </a:rPr>
                        <a:t>tahsisatların</a:t>
                      </a:r>
                      <a:r>
                        <a:rPr lang="tr-TR" sz="1600" kern="1200" baseline="0" dirty="0">
                          <a:solidFill>
                            <a:schemeClr val="bg1"/>
                          </a:solidFill>
                          <a:latin typeface="+mn-lt"/>
                          <a:ea typeface="+mn-ea"/>
                          <a:cs typeface="Times New Roman" panose="02020603050405020304" pitchFamily="18" charset="0"/>
                        </a:rPr>
                        <a:t> </a:t>
                      </a:r>
                      <a:r>
                        <a:rPr lang="tr-TR" sz="1600" kern="1200" baseline="0" dirty="0" err="1">
                          <a:solidFill>
                            <a:schemeClr val="bg1"/>
                          </a:solidFill>
                          <a:latin typeface="+mn-lt"/>
                          <a:ea typeface="+mn-ea"/>
                          <a:cs typeface="Times New Roman" panose="02020603050405020304" pitchFamily="18" charset="0"/>
                        </a:rPr>
                        <a:t>azaltım</a:t>
                      </a:r>
                      <a:r>
                        <a:rPr lang="tr-TR" sz="1600" kern="1200" baseline="0" dirty="0">
                          <a:solidFill>
                            <a:schemeClr val="bg1"/>
                          </a:solidFill>
                          <a:latin typeface="+mn-lt"/>
                          <a:ea typeface="+mn-ea"/>
                          <a:cs typeface="Times New Roman" panose="02020603050405020304" pitchFamily="18" charset="0"/>
                        </a:rPr>
                        <a:t> oranı: 2026: %2.5  2027: %5  2028: % 10 2029: % 22,5   2030: % 48,5   2031: %61  2032: %73,5  2033: % 86 ve 2034: % 100   </a:t>
                      </a:r>
                    </a:p>
                    <a:p>
                      <a:pPr marL="0" indent="0" algn="l" defTabSz="914400" rtl="0" eaLnBrk="1" latinLnBrk="0" hangingPunct="1">
                        <a:buFont typeface="Wingdings" panose="05000000000000000000" pitchFamily="2" charset="2"/>
                        <a:buNone/>
                      </a:pPr>
                      <a:r>
                        <a:rPr lang="tr-TR" sz="1600" kern="1200" baseline="0" dirty="0">
                          <a:solidFill>
                            <a:schemeClr val="bg1"/>
                          </a:solidFill>
                          <a:latin typeface="+mn-lt"/>
                          <a:ea typeface="+mn-ea"/>
                          <a:cs typeface="Times New Roman" panose="02020603050405020304" pitchFamily="18" charset="0"/>
                        </a:rPr>
                        <a:t> </a:t>
                      </a:r>
                    </a:p>
                    <a:p>
                      <a:pPr marL="285750" indent="-285750" algn="l" defTabSz="914400" rtl="0" eaLnBrk="1" latinLnBrk="0" hangingPunct="1">
                        <a:buFont typeface="Wingdings" panose="05000000000000000000" pitchFamily="2" charset="2"/>
                        <a:buChar char="Ø"/>
                      </a:pPr>
                      <a:r>
                        <a:rPr lang="tr-TR" sz="1600" kern="1200" baseline="0" dirty="0">
                          <a:solidFill>
                            <a:schemeClr val="bg1"/>
                          </a:solidFill>
                          <a:latin typeface="+mn-lt"/>
                          <a:ea typeface="+mn-ea"/>
                          <a:cs typeface="Times New Roman" panose="02020603050405020304" pitchFamily="18" charset="0"/>
                        </a:rPr>
                        <a:t>3. ülkelere uygulanacak CBAM Sertifika fiyatının belirlenmesinde AB firmalarına dağıtılan ücretsiz tahsisatlar dikkate alınarak hesaplama yapılacak   </a:t>
                      </a:r>
                    </a:p>
                    <a:p>
                      <a:pPr marL="285750" indent="-285750" algn="l" defTabSz="914400" rtl="0" eaLnBrk="1" latinLnBrk="0" hangingPunct="1">
                        <a:buFont typeface="Wingdings" panose="05000000000000000000" pitchFamily="2" charset="2"/>
                        <a:buChar char="Ø"/>
                      </a:pPr>
                      <a:r>
                        <a:rPr lang="tr-TR" sz="1600" kern="1200" baseline="0" dirty="0">
                          <a:solidFill>
                            <a:schemeClr val="bg1"/>
                          </a:solidFill>
                          <a:latin typeface="+mn-lt"/>
                          <a:ea typeface="+mn-ea"/>
                          <a:cs typeface="Times New Roman" panose="02020603050405020304" pitchFamily="18" charset="0"/>
                        </a:rPr>
                        <a:t>AB ücretsiz </a:t>
                      </a:r>
                      <a:r>
                        <a:rPr lang="tr-TR" sz="1600" kern="1200" baseline="0" dirty="0" err="1">
                          <a:solidFill>
                            <a:schemeClr val="bg1"/>
                          </a:solidFill>
                          <a:latin typeface="+mn-lt"/>
                          <a:ea typeface="+mn-ea"/>
                          <a:cs typeface="Times New Roman" panose="02020603050405020304" pitchFamily="18" charset="0"/>
                        </a:rPr>
                        <a:t>tahsisatların</a:t>
                      </a:r>
                      <a:r>
                        <a:rPr lang="tr-TR" sz="1600" kern="1200" baseline="0" dirty="0">
                          <a:solidFill>
                            <a:schemeClr val="bg1"/>
                          </a:solidFill>
                          <a:latin typeface="+mn-lt"/>
                          <a:ea typeface="+mn-ea"/>
                          <a:cs typeface="Times New Roman" panose="02020603050405020304" pitchFamily="18" charset="0"/>
                        </a:rPr>
                        <a:t> sonlandırıldığı 2035 yılında,  3. ülkeler için uygulanacak </a:t>
                      </a:r>
                      <a:r>
                        <a:rPr lang="tr-TR" sz="1600" kern="1200" baseline="0" dirty="0" err="1">
                          <a:solidFill>
                            <a:schemeClr val="bg1"/>
                          </a:solidFill>
                          <a:latin typeface="+mn-lt"/>
                          <a:ea typeface="+mn-ea"/>
                          <a:cs typeface="Times New Roman" panose="02020603050405020304" pitchFamily="18" charset="0"/>
                        </a:rPr>
                        <a:t>SKDM’nin</a:t>
                      </a:r>
                      <a:r>
                        <a:rPr lang="tr-TR" sz="1600" kern="1200" baseline="0" dirty="0">
                          <a:solidFill>
                            <a:schemeClr val="bg1"/>
                          </a:solidFill>
                          <a:latin typeface="+mn-lt"/>
                          <a:ea typeface="+mn-ea"/>
                          <a:cs typeface="Times New Roman" panose="02020603050405020304" pitchFamily="18" charset="0"/>
                        </a:rPr>
                        <a:t> mali açıdan yükümlülüğünün tam etkisi görülecek </a:t>
                      </a:r>
                    </a:p>
                  </a:txBody>
                  <a:tcPr>
                    <a:solidFill>
                      <a:schemeClr val="accent1">
                        <a:lumMod val="50000"/>
                      </a:schemeClr>
                    </a:solidFill>
                  </a:tcPr>
                </a:tc>
                <a:extLst>
                  <a:ext uri="{0D108BD9-81ED-4DB2-BD59-A6C34878D82A}">
                    <a16:rowId xmlns:a16="http://schemas.microsoft.com/office/drawing/2014/main" val="1508794801"/>
                  </a:ext>
                </a:extLst>
              </a:tr>
              <a:tr h="1994572">
                <a:tc>
                  <a:txBody>
                    <a:bodyPr/>
                    <a:lstStyle/>
                    <a:p>
                      <a:r>
                        <a:rPr lang="tr-TR" sz="1600" b="1" dirty="0">
                          <a:solidFill>
                            <a:schemeClr val="bg1"/>
                          </a:solidFill>
                          <a:latin typeface="+mn-lt"/>
                          <a:cs typeface="Times New Roman" panose="02020603050405020304" pitchFamily="18" charset="0"/>
                        </a:rPr>
                        <a:t>AB İHRACATÇISINA VERİLECEK</a:t>
                      </a:r>
                      <a:r>
                        <a:rPr lang="tr-TR" sz="1600" b="1" baseline="0" dirty="0">
                          <a:solidFill>
                            <a:schemeClr val="bg1"/>
                          </a:solidFill>
                          <a:latin typeface="+mn-lt"/>
                          <a:cs typeface="Times New Roman" panose="02020603050405020304" pitchFamily="18" charset="0"/>
                        </a:rPr>
                        <a:t> DESTEKLER</a:t>
                      </a:r>
                    </a:p>
                    <a:p>
                      <a:endParaRPr lang="tr-TR" sz="1600" b="1" baseline="0" dirty="0">
                        <a:solidFill>
                          <a:schemeClr val="bg1"/>
                        </a:solidFill>
                        <a:latin typeface="+mn-lt"/>
                        <a:cs typeface="Times New Roman" panose="02020603050405020304" pitchFamily="18" charset="0"/>
                      </a:endParaRPr>
                    </a:p>
                    <a:p>
                      <a:endParaRPr lang="tr-TR" sz="1600" b="1" baseline="0" dirty="0">
                        <a:solidFill>
                          <a:schemeClr val="bg1"/>
                        </a:solidFill>
                        <a:latin typeface="+mn-lt"/>
                        <a:cs typeface="Times New Roman" panose="02020603050405020304" pitchFamily="18" charset="0"/>
                      </a:endParaRPr>
                    </a:p>
                    <a:p>
                      <a:endParaRPr lang="tr-TR" sz="1600" b="1" baseline="0" dirty="0">
                        <a:solidFill>
                          <a:schemeClr val="bg1"/>
                        </a:solidFill>
                        <a:latin typeface="+mn-lt"/>
                        <a:cs typeface="Times New Roman" panose="02020603050405020304" pitchFamily="18" charset="0"/>
                      </a:endParaRPr>
                    </a:p>
                    <a:p>
                      <a:r>
                        <a:rPr lang="tr-TR" sz="1600" b="1" baseline="0" dirty="0">
                          <a:solidFill>
                            <a:schemeClr val="bg1"/>
                          </a:solidFill>
                          <a:latin typeface="+mn-lt"/>
                          <a:cs typeface="Times New Roman" panose="02020603050405020304" pitchFamily="18" charset="0"/>
                        </a:rPr>
                        <a:t>SKDM GELİRLERİNİN PAYLAŞIMI</a:t>
                      </a:r>
                      <a:endParaRPr lang="tr-TR" sz="1600" b="1" baseline="0" dirty="0">
                        <a:solidFill>
                          <a:srgbClr val="FF0000"/>
                        </a:solidFill>
                        <a:latin typeface="+mn-lt"/>
                        <a:cs typeface="Times New Roman" panose="02020603050405020304" pitchFamily="18" charset="0"/>
                      </a:endParaRPr>
                    </a:p>
                    <a:p>
                      <a:endParaRPr lang="tr-TR" sz="1600" baseline="0" dirty="0">
                        <a:solidFill>
                          <a:schemeClr val="bg1"/>
                        </a:solidFill>
                        <a:latin typeface="+mn-lt"/>
                        <a:cs typeface="Times New Roman" panose="02020603050405020304" pitchFamily="18" charset="0"/>
                      </a:endParaRPr>
                    </a:p>
                  </a:txBody>
                  <a:tcPr>
                    <a:solidFill>
                      <a:schemeClr val="accent1">
                        <a:lumMod val="50000"/>
                      </a:schemeClr>
                    </a:solidFill>
                  </a:tcPr>
                </a:tc>
                <a:tc>
                  <a:txBody>
                    <a:bodyPr/>
                    <a:lstStyle/>
                    <a:p>
                      <a:pPr marL="0" indent="-285750" algn="l" defTabSz="914400" rtl="0" eaLnBrk="1" latinLnBrk="0" hangingPunct="1">
                        <a:buFont typeface="Wingdings" panose="05000000000000000000" pitchFamily="2" charset="2"/>
                        <a:buChar char="Ø"/>
                      </a:pPr>
                      <a:r>
                        <a:rPr lang="tr-TR" sz="1600" kern="1200" dirty="0">
                          <a:solidFill>
                            <a:schemeClr val="bg1"/>
                          </a:solidFill>
                          <a:latin typeface="+mn-lt"/>
                          <a:ea typeface="+mn-ea"/>
                          <a:cs typeface="Times New Roman" panose="02020603050405020304" pitchFamily="18" charset="0"/>
                        </a:rPr>
                        <a:t>3. ülkelere yapılacak ihracat amaçlı üretilen ürünlere ilişkin karbon kaçağı riski olup olmadığı izlenecek</a:t>
                      </a:r>
                      <a:r>
                        <a:rPr lang="tr-TR" sz="1600" kern="1200" baseline="0" dirty="0">
                          <a:solidFill>
                            <a:schemeClr val="bg1"/>
                          </a:solidFill>
                          <a:latin typeface="+mn-lt"/>
                          <a:ea typeface="+mn-ea"/>
                          <a:cs typeface="Times New Roman" panose="02020603050405020304" pitchFamily="18" charset="0"/>
                        </a:rPr>
                        <a:t> ve </a:t>
                      </a:r>
                      <a:r>
                        <a:rPr lang="tr-TR" sz="1600" kern="1200" dirty="0">
                          <a:solidFill>
                            <a:schemeClr val="bg1"/>
                          </a:solidFill>
                          <a:latin typeface="+mn-lt"/>
                          <a:ea typeface="+mn-ea"/>
                          <a:cs typeface="Times New Roman" panose="02020603050405020304" pitchFamily="18" charset="0"/>
                        </a:rPr>
                        <a:t>ihracata</a:t>
                      </a:r>
                      <a:r>
                        <a:rPr lang="tr-TR" sz="1600" kern="1200" baseline="0" dirty="0">
                          <a:solidFill>
                            <a:schemeClr val="bg1"/>
                          </a:solidFill>
                          <a:latin typeface="+mn-lt"/>
                          <a:ea typeface="+mn-ea"/>
                          <a:cs typeface="Times New Roman" panose="02020603050405020304" pitchFamily="18" charset="0"/>
                        </a:rPr>
                        <a:t> ilişkin ilave desteklere (üreticilerin iç pazarda ödedikleri karbon vergisinin/ücretinin geri ödenmesi, finansal destek vs.) ihtiyaç olup olmadığı hususunun 2025 yılında Komisyona raporlanması</a:t>
                      </a:r>
                    </a:p>
                    <a:p>
                      <a:pPr marL="0" indent="-285750" algn="l" defTabSz="914400" rtl="0" eaLnBrk="1" latinLnBrk="0" hangingPunct="1">
                        <a:buFont typeface="Wingdings" panose="05000000000000000000" pitchFamily="2" charset="2"/>
                        <a:buChar char="Ø"/>
                      </a:pPr>
                      <a:endParaRPr lang="tr-TR" sz="1600" kern="1200" baseline="0" dirty="0">
                        <a:solidFill>
                          <a:schemeClr val="bg1"/>
                        </a:solidFill>
                        <a:latin typeface="+mn-lt"/>
                        <a:ea typeface="+mn-ea"/>
                        <a:cs typeface="Times New Roman" panose="02020603050405020304" pitchFamily="18" charset="0"/>
                      </a:endParaRPr>
                    </a:p>
                    <a:p>
                      <a:pPr marL="0" indent="-285750" algn="l" defTabSz="914400" rtl="0" eaLnBrk="1" latinLnBrk="0" hangingPunct="1">
                        <a:buFont typeface="Wingdings" panose="05000000000000000000" pitchFamily="2" charset="2"/>
                        <a:buChar char="Ø"/>
                      </a:pPr>
                      <a:r>
                        <a:rPr lang="tr-TR" sz="1600" kern="1200" baseline="0" dirty="0">
                          <a:solidFill>
                            <a:schemeClr val="bg1"/>
                          </a:solidFill>
                          <a:latin typeface="+mn-lt"/>
                          <a:ea typeface="+mn-ea"/>
                          <a:cs typeface="Times New Roman" panose="02020603050405020304" pitchFamily="18" charset="0"/>
                        </a:rPr>
                        <a:t>3. ülke ürünlerinin ithalatından SKDM Sertifikası satımı yoluyla elde edilen gelirlerin AB genel bütçesine aktarılması ve AB sanayinin yeşil dönüşümünün finansmanında kullanılması </a:t>
                      </a:r>
                      <a:endParaRPr lang="tr-TR" sz="1600" kern="1200" dirty="0">
                        <a:solidFill>
                          <a:schemeClr val="bg1"/>
                        </a:solidFill>
                        <a:latin typeface="+mn-lt"/>
                        <a:ea typeface="+mn-ea"/>
                        <a:cs typeface="Times New Roman" panose="02020603050405020304" pitchFamily="18" charset="0"/>
                      </a:endParaRPr>
                    </a:p>
                  </a:txBody>
                  <a:tcPr>
                    <a:solidFill>
                      <a:schemeClr val="accent1">
                        <a:lumMod val="50000"/>
                      </a:schemeClr>
                    </a:solidFill>
                  </a:tcPr>
                </a:tc>
                <a:extLst>
                  <a:ext uri="{0D108BD9-81ED-4DB2-BD59-A6C34878D82A}">
                    <a16:rowId xmlns:a16="http://schemas.microsoft.com/office/drawing/2014/main" val="75390000"/>
                  </a:ext>
                </a:extLst>
              </a:tr>
            </a:tbl>
          </a:graphicData>
        </a:graphic>
      </p:graphicFrame>
      <p:sp>
        <p:nvSpPr>
          <p:cNvPr id="11" name="Dikdörtgen 10"/>
          <p:cNvSpPr/>
          <p:nvPr/>
        </p:nvSpPr>
        <p:spPr>
          <a:xfrm>
            <a:off x="2215661" y="497826"/>
            <a:ext cx="9507415" cy="523220"/>
          </a:xfrm>
          <a:prstGeom prst="rect">
            <a:avLst/>
          </a:prstGeom>
        </p:spPr>
        <p:txBody>
          <a:bodyPr wrap="square">
            <a:spAutoFit/>
          </a:bodyPr>
          <a:lstStyle/>
          <a:p>
            <a:pPr algn="ctr">
              <a:defRPr/>
            </a:pPr>
            <a:r>
              <a:rPr lang="tr-TR" sz="2800" b="1" dirty="0">
                <a:solidFill>
                  <a:schemeClr val="accent1">
                    <a:lumMod val="50000"/>
                  </a:schemeClr>
                </a:solidFill>
              </a:rPr>
              <a:t>13 Aralık 2022 Tarihli Üçlü Müzakere Sonrası SKDM Uygulaması</a:t>
            </a:r>
            <a:endParaRPr lang="tr-TR" sz="2800" b="1" dirty="0">
              <a:solidFill>
                <a:srgbClr val="002060"/>
              </a:solidFill>
            </a:endParaRPr>
          </a:p>
        </p:txBody>
      </p:sp>
      <p:sp>
        <p:nvSpPr>
          <p:cNvPr id="5" name="Slayt Numarası Yer Tutucusu 4"/>
          <p:cNvSpPr>
            <a:spLocks noGrp="1"/>
          </p:cNvSpPr>
          <p:nvPr>
            <p:ph type="sldNum" sz="quarter" idx="12"/>
          </p:nvPr>
        </p:nvSpPr>
        <p:spPr/>
        <p:txBody>
          <a:bodyPr/>
          <a:lstStyle/>
          <a:p>
            <a:fld id="{7D0A263D-10E5-4D3B-930B-69E680A1E46E}" type="slidenum">
              <a:rPr lang="tr-TR" smtClean="0"/>
              <a:t>26</a:t>
            </a:fld>
            <a:endParaRPr lang="tr-TR" dirty="0"/>
          </a:p>
        </p:txBody>
      </p:sp>
      <p:cxnSp>
        <p:nvCxnSpPr>
          <p:cNvPr id="10" name="Düz Bağlayıcı 9"/>
          <p:cNvCxnSpPr/>
          <p:nvPr/>
        </p:nvCxnSpPr>
        <p:spPr>
          <a:xfrm flipV="1">
            <a:off x="902677" y="5838092"/>
            <a:ext cx="11019692" cy="204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451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624" y="-211015"/>
            <a:ext cx="13861733" cy="7797225"/>
          </a:xfrm>
          <a:prstGeom prst="rect">
            <a:avLst/>
          </a:prstGeom>
        </p:spPr>
      </p:pic>
      <p:sp>
        <p:nvSpPr>
          <p:cNvPr id="5" name="Dikdörtgen 4"/>
          <p:cNvSpPr/>
          <p:nvPr/>
        </p:nvSpPr>
        <p:spPr>
          <a:xfrm>
            <a:off x="351692" y="1686000"/>
            <a:ext cx="11394832" cy="4708981"/>
          </a:xfrm>
          <a:prstGeom prst="rect">
            <a:avLst/>
          </a:prstGeom>
        </p:spPr>
        <p:txBody>
          <a:bodyPr wrap="square">
            <a:spAutoFit/>
          </a:bodyPr>
          <a:lstStyle/>
          <a:p>
            <a:pPr marL="285750" lvl="0" indent="-285750" algn="just">
              <a:buFont typeface="Arial" panose="020B0604020202020204" pitchFamily="34" charset="0"/>
              <a:buChar char="•"/>
            </a:pPr>
            <a:r>
              <a:rPr lang="tr-TR" sz="2000" dirty="0"/>
              <a:t>Artan sayıda uluslararası şirket ve yatırımcı, değer zincirlerini karbondan arındırmak ve  %100 yenilenebilir enerji kullanmak gibi hedeflerini belirlemiştir. </a:t>
            </a:r>
          </a:p>
          <a:p>
            <a:pPr algn="just"/>
            <a:r>
              <a:rPr lang="tr-TR" sz="2000" dirty="0"/>
              <a:t> </a:t>
            </a:r>
          </a:p>
          <a:p>
            <a:pPr marL="285750" lvl="0" indent="-285750" algn="just">
              <a:buFont typeface="Arial" panose="020B0604020202020204" pitchFamily="34" charset="0"/>
              <a:buChar char="•"/>
            </a:pPr>
            <a:r>
              <a:rPr lang="tr-TR" sz="2000" dirty="0"/>
              <a:t>Ülkemizin de global tedarikçisi bulunduğu Adidas, Decathlon, </a:t>
            </a:r>
            <a:r>
              <a:rPr lang="tr-TR" sz="2000" dirty="0" err="1"/>
              <a:t>Esprit</a:t>
            </a:r>
            <a:r>
              <a:rPr lang="tr-TR" sz="2000" dirty="0"/>
              <a:t>, </a:t>
            </a:r>
            <a:r>
              <a:rPr lang="tr-TR" sz="2000" dirty="0" err="1"/>
              <a:t>Gap</a:t>
            </a:r>
            <a:r>
              <a:rPr lang="tr-TR" sz="2000" dirty="0"/>
              <a:t>, H&amp;M, Hugo </a:t>
            </a:r>
            <a:r>
              <a:rPr lang="tr-TR" sz="2000" dirty="0" err="1"/>
              <a:t>Boss</a:t>
            </a:r>
            <a:r>
              <a:rPr lang="tr-TR" sz="2000" dirty="0"/>
              <a:t>, </a:t>
            </a:r>
            <a:r>
              <a:rPr lang="tr-TR" sz="2000" dirty="0" err="1"/>
              <a:t>Inditex</a:t>
            </a:r>
            <a:r>
              <a:rPr lang="tr-TR" sz="2000" dirty="0"/>
              <a:t>, </a:t>
            </a:r>
            <a:r>
              <a:rPr lang="tr-TR" sz="2000" dirty="0" err="1"/>
              <a:t>Nike</a:t>
            </a:r>
            <a:r>
              <a:rPr lang="tr-TR" sz="2000" dirty="0"/>
              <a:t>, </a:t>
            </a:r>
            <a:r>
              <a:rPr lang="tr-TR" sz="2000" dirty="0" err="1"/>
              <a:t>Primark</a:t>
            </a:r>
            <a:r>
              <a:rPr lang="tr-TR" sz="2000" dirty="0"/>
              <a:t>, </a:t>
            </a:r>
            <a:r>
              <a:rPr lang="tr-TR" sz="2000" dirty="0" err="1"/>
              <a:t>Tchibo</a:t>
            </a:r>
            <a:r>
              <a:rPr lang="tr-TR" sz="2000" dirty="0"/>
              <a:t> gibi 96 moda sanayi firması, General </a:t>
            </a:r>
            <a:r>
              <a:rPr lang="tr-TR" sz="2000" dirty="0" err="1"/>
              <a:t>Motors</a:t>
            </a:r>
            <a:r>
              <a:rPr lang="tr-TR" sz="2000" dirty="0"/>
              <a:t>,  BMW, Toyota, Renault, Nissan, </a:t>
            </a:r>
            <a:r>
              <a:rPr lang="tr-TR" sz="2000" dirty="0" err="1"/>
              <a:t>Tata</a:t>
            </a:r>
            <a:r>
              <a:rPr lang="tr-TR" sz="2000" dirty="0"/>
              <a:t>, Ford, Hyundai gibi otomotiv şirketleri ve diğer sektörler de dahil toplam 390 üretici firma  %100 yenilenebilir enerji taahhüdünde bulunulan «</a:t>
            </a:r>
            <a:r>
              <a:rPr lang="tr-TR" sz="2000" dirty="0" err="1"/>
              <a:t>Race</a:t>
            </a:r>
            <a:r>
              <a:rPr lang="tr-TR" sz="2000" dirty="0"/>
              <a:t> </a:t>
            </a:r>
            <a:r>
              <a:rPr lang="tr-TR" sz="2000" dirty="0" err="1"/>
              <a:t>to</a:t>
            </a:r>
            <a:r>
              <a:rPr lang="tr-TR" sz="2000" dirty="0"/>
              <a:t> Zero», «RE100» gibi girişimlere taraf olmuştur. </a:t>
            </a:r>
          </a:p>
          <a:p>
            <a:pPr marL="285750" lvl="0" indent="-285750" algn="just">
              <a:buFont typeface="Arial" panose="020B0604020202020204" pitchFamily="34" charset="0"/>
              <a:buChar char="•"/>
            </a:pPr>
            <a:endParaRPr lang="tr-TR" sz="2000" dirty="0"/>
          </a:p>
          <a:p>
            <a:pPr marL="285750" indent="-285750" algn="just">
              <a:buFont typeface="Arial" panose="020B0604020202020204" pitchFamily="34" charset="0"/>
              <a:buChar char="•"/>
            </a:pPr>
            <a:r>
              <a:rPr lang="tr-TR" sz="2000" dirty="0"/>
              <a:t>Bu çerçevede, küresel tedarik zincir kapsamında ihracat gerçekleştiren firmalarımızın ana tedarikçinin belirlediği Paris Anlaşması kapsamındaki  net-</a:t>
            </a:r>
            <a:r>
              <a:rPr lang="tr-TR" sz="2000" dirty="0" err="1"/>
              <a:t>zero</a:t>
            </a:r>
            <a:r>
              <a:rPr lang="tr-TR" sz="2000" dirty="0"/>
              <a:t> hedefine bağlı olarak hızlı bir şeklide emisyon </a:t>
            </a:r>
            <a:r>
              <a:rPr lang="tr-TR" sz="2000" dirty="0" err="1"/>
              <a:t>azaltımı</a:t>
            </a:r>
            <a:r>
              <a:rPr lang="tr-TR" sz="2000" dirty="0"/>
              <a:t> gerçekleştirmesi gerekecektir.</a:t>
            </a:r>
          </a:p>
          <a:p>
            <a:pPr marL="285750" indent="-285750" algn="just">
              <a:buFont typeface="Arial" panose="020B0604020202020204" pitchFamily="34" charset="0"/>
              <a:buChar char="•"/>
            </a:pPr>
            <a:endParaRPr lang="tr-TR" sz="2000" dirty="0"/>
          </a:p>
          <a:p>
            <a:pPr marL="285750" indent="-285750" algn="just">
              <a:buFont typeface="Arial" panose="020B0604020202020204" pitchFamily="34" charset="0"/>
              <a:buChar char="•"/>
            </a:pPr>
            <a:r>
              <a:rPr lang="tr-TR" sz="2000" dirty="0"/>
              <a:t>Sürdürülebilir ürün tasarımı kapsamında firmalarımız üretimde kullandıkları malzeme/materyallerde  geri dönüşümü artırmalı ve daha çevreci malzeme/materyal kullanmalıdır.</a:t>
            </a:r>
          </a:p>
          <a:p>
            <a:pPr marL="285750" indent="-285750">
              <a:buFont typeface="Arial" panose="020B0604020202020204" pitchFamily="34" charset="0"/>
              <a:buChar char="•"/>
            </a:pPr>
            <a:endParaRPr lang="tr-TR" sz="2000" dirty="0"/>
          </a:p>
        </p:txBody>
      </p:sp>
      <p:sp>
        <p:nvSpPr>
          <p:cNvPr id="6" name="Dikdörtgen 5"/>
          <p:cNvSpPr/>
          <p:nvPr/>
        </p:nvSpPr>
        <p:spPr>
          <a:xfrm>
            <a:off x="1257300" y="614789"/>
            <a:ext cx="10287000" cy="830997"/>
          </a:xfrm>
          <a:prstGeom prst="rect">
            <a:avLst/>
          </a:prstGeom>
        </p:spPr>
        <p:txBody>
          <a:bodyPr wrap="square">
            <a:spAutoFit/>
          </a:bodyPr>
          <a:lstStyle/>
          <a:p>
            <a:r>
              <a:rPr lang="tr-TR" sz="2400" b="1" dirty="0">
                <a:solidFill>
                  <a:srgbClr val="002060"/>
                </a:solidFill>
              </a:rPr>
              <a:t>ULUSLARARASI ŞİRKETLERİN İKLİM DEĞİŞİKLİĞİ İLE MÜCADELE HEDEFLERİ VE İHRACATÇILARIMIZ  ÜZERİNDEKİ MALİYET ETKİSİ</a:t>
            </a:r>
          </a:p>
        </p:txBody>
      </p:sp>
      <p:sp>
        <p:nvSpPr>
          <p:cNvPr id="10"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8054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886" y="-595964"/>
            <a:ext cx="13725187" cy="7797225"/>
          </a:xfrm>
          <a:prstGeom prst="rect">
            <a:avLst/>
          </a:prstGeom>
        </p:spPr>
      </p:pic>
      <p:sp>
        <p:nvSpPr>
          <p:cNvPr id="5" name="Dikdörtgen 4"/>
          <p:cNvSpPr/>
          <p:nvPr/>
        </p:nvSpPr>
        <p:spPr>
          <a:xfrm>
            <a:off x="516402" y="1216147"/>
            <a:ext cx="11452860" cy="5516895"/>
          </a:xfrm>
          <a:prstGeom prst="rect">
            <a:avLst/>
          </a:prstGeom>
        </p:spPr>
        <p:txBody>
          <a:bodyPr wrap="square">
            <a:spAutoFit/>
          </a:bodyPr>
          <a:lstStyle/>
          <a:p>
            <a:pPr marL="342900" indent="-342900" algn="just">
              <a:spcBef>
                <a:spcPts val="300"/>
              </a:spcBef>
              <a:spcAft>
                <a:spcPts val="300"/>
              </a:spcAft>
              <a:buFont typeface="Wingdings" panose="05000000000000000000" pitchFamily="2" charset="2"/>
              <a:buChar char="Ø"/>
            </a:pPr>
            <a:r>
              <a:rPr lang="tr-TR" sz="2000" dirty="0">
                <a:cs typeface="Arial" panose="020B0604020202020204" pitchFamily="34" charset="0"/>
              </a:rPr>
              <a:t>13 Aralık 2022 tarihinde üzerinde uzlaşılan mevzuat kapsamında sınırda karbon düzenlemesine tabi olacak ürünler ekte yer almakta olup, çeşitli çimento, gübre, demir-çelik, alüminyum ürünleri ile hidrojen ve elektrik ithalatı sınırda karbon düzenlemesine tâbi olacaktır.</a:t>
            </a:r>
          </a:p>
          <a:p>
            <a:pPr marL="342900" indent="-342900" algn="just">
              <a:spcBef>
                <a:spcPts val="300"/>
              </a:spcBef>
              <a:spcAft>
                <a:spcPts val="300"/>
              </a:spcAft>
              <a:buFont typeface="Wingdings" panose="05000000000000000000" pitchFamily="2" charset="2"/>
              <a:buChar char="Ø"/>
            </a:pPr>
            <a:r>
              <a:rPr lang="tr-TR" sz="2000" dirty="0">
                <a:cs typeface="Arial" panose="020B0604020202020204" pitchFamily="34" charset="0"/>
              </a:rPr>
              <a:t> Söz konusu ürünlerde </a:t>
            </a:r>
            <a:r>
              <a:rPr lang="tr-TR" sz="2000" b="1" dirty="0">
                <a:cs typeface="Arial" panose="020B0604020202020204" pitchFamily="34" charset="0"/>
              </a:rPr>
              <a:t>2022 yılında AB’ye ihracatımız çimento</a:t>
            </a:r>
            <a:r>
              <a:rPr lang="tr-TR" sz="2000" dirty="0">
                <a:cs typeface="Arial" panose="020B0604020202020204" pitchFamily="34" charset="0"/>
              </a:rPr>
              <a:t> ürünlerinde 246,6 milyon dolar, </a:t>
            </a:r>
            <a:r>
              <a:rPr lang="tr-TR" sz="2000" b="1" dirty="0">
                <a:cs typeface="Arial" panose="020B0604020202020204" pitchFamily="34" charset="0"/>
              </a:rPr>
              <a:t>gübre</a:t>
            </a:r>
            <a:r>
              <a:rPr lang="tr-TR" sz="2000" dirty="0">
                <a:cs typeface="Arial" panose="020B0604020202020204" pitchFamily="34" charset="0"/>
              </a:rPr>
              <a:t> ürünlerinde 502,6 milyon dolar, </a:t>
            </a:r>
            <a:r>
              <a:rPr lang="tr-TR" sz="2000" b="1" dirty="0">
                <a:cs typeface="Arial" panose="020B0604020202020204" pitchFamily="34" charset="0"/>
              </a:rPr>
              <a:t>demir-çelik</a:t>
            </a:r>
            <a:r>
              <a:rPr lang="tr-TR" sz="2000" dirty="0">
                <a:cs typeface="Arial" panose="020B0604020202020204" pitchFamily="34" charset="0"/>
              </a:rPr>
              <a:t> ürünlerinde 8,2 milyar dolar, </a:t>
            </a:r>
            <a:r>
              <a:rPr lang="tr-TR" sz="2000" b="1" dirty="0">
                <a:cs typeface="Arial" panose="020B0604020202020204" pitchFamily="34" charset="0"/>
              </a:rPr>
              <a:t>alüminyum</a:t>
            </a:r>
            <a:r>
              <a:rPr lang="tr-TR" sz="2000" dirty="0">
                <a:cs typeface="Arial" panose="020B0604020202020204" pitchFamily="34" charset="0"/>
              </a:rPr>
              <a:t> ürünlerinde 4 milyar dolar ve </a:t>
            </a:r>
            <a:r>
              <a:rPr lang="tr-TR" sz="2000" b="1" dirty="0">
                <a:cs typeface="Arial" panose="020B0604020202020204" pitchFamily="34" charset="0"/>
              </a:rPr>
              <a:t>elektrikte</a:t>
            </a:r>
            <a:r>
              <a:rPr lang="tr-TR" sz="2000" dirty="0">
                <a:cs typeface="Arial" panose="020B0604020202020204" pitchFamily="34" charset="0"/>
              </a:rPr>
              <a:t> 225,7 milyon dolar, </a:t>
            </a:r>
            <a:r>
              <a:rPr lang="tr-TR" sz="2000" b="1" dirty="0">
                <a:cs typeface="Arial" panose="020B0604020202020204" pitchFamily="34" charset="0"/>
              </a:rPr>
              <a:t>hidrojen</a:t>
            </a:r>
            <a:r>
              <a:rPr lang="tr-TR" sz="2000" dirty="0">
                <a:cs typeface="Arial" panose="020B0604020202020204" pitchFamily="34" charset="0"/>
              </a:rPr>
              <a:t> 6 bin dolar olmak üzere toplam </a:t>
            </a:r>
            <a:r>
              <a:rPr lang="tr-TR" sz="2000" b="1" dirty="0">
                <a:cs typeface="Arial" panose="020B0604020202020204" pitchFamily="34" charset="0"/>
              </a:rPr>
              <a:t>13,16 milyar dolar olup, AB’ye toplam ihracatımızın % 12,7’sini oluşturmaktadır.</a:t>
            </a:r>
          </a:p>
          <a:p>
            <a:pPr marL="342900" indent="-342900" algn="just">
              <a:spcBef>
                <a:spcPts val="300"/>
              </a:spcBef>
              <a:spcAft>
                <a:spcPts val="300"/>
              </a:spcAft>
              <a:buFont typeface="Wingdings" panose="05000000000000000000" pitchFamily="2" charset="2"/>
              <a:buChar char="Ø"/>
            </a:pPr>
            <a:r>
              <a:rPr lang="tr-TR" sz="2000" dirty="0">
                <a:cs typeface="Arial" panose="020B0604020202020204" pitchFamily="34" charset="0"/>
              </a:rPr>
              <a:t>Ülkemiz AB’ye SKDM kapsamı ürünlerin ihracatında çimentoda 1. ülke, demir-çelikte  Rusya’dan sonra 2. ülke,  alüminyum ürünlerinde ise 3. ülke durumundadır. </a:t>
            </a:r>
          </a:p>
          <a:p>
            <a:pPr marL="285750" indent="-285750" algn="just">
              <a:buFont typeface="Wingdings" panose="05000000000000000000" pitchFamily="2" charset="2"/>
              <a:buChar char="Ø"/>
            </a:pPr>
            <a:r>
              <a:rPr lang="tr-TR" sz="2000" dirty="0"/>
              <a:t>SKDM uygulaması yalnızca AB pazarından da ibaret değildir. </a:t>
            </a:r>
            <a:r>
              <a:rPr lang="tr-TR" sz="2000" b="1" dirty="0"/>
              <a:t>İngiltere, ABD, Japonya, Kanada </a:t>
            </a:r>
            <a:r>
              <a:rPr lang="tr-TR" sz="2000" dirty="0"/>
              <a:t>gibi </a:t>
            </a:r>
            <a:r>
              <a:rPr lang="tr-TR" sz="2000" b="1" dirty="0"/>
              <a:t>karbon fiyat uygulaması </a:t>
            </a:r>
            <a:r>
              <a:rPr lang="tr-TR" sz="2000" dirty="0"/>
              <a:t>bulunan diğer gelişmiş ülkelerin de kendi ithalatlarında karbon vergisi uygulamasına geçmesinin ülkemizin </a:t>
            </a:r>
            <a:r>
              <a:rPr lang="tr-TR" sz="2000" b="1" dirty="0"/>
              <a:t>söz konusu ülkelere ihracatı </a:t>
            </a:r>
            <a:r>
              <a:rPr lang="tr-TR" sz="2000" dirty="0"/>
              <a:t>ve ihracatımızın </a:t>
            </a:r>
            <a:r>
              <a:rPr lang="tr-TR" sz="2000" b="1" dirty="0"/>
              <a:t>küresel değer zincirlerindeki payı </a:t>
            </a:r>
            <a:r>
              <a:rPr lang="tr-TR" sz="2000" dirty="0"/>
              <a:t>açısından büyük önem taşımaktadır.</a:t>
            </a:r>
          </a:p>
          <a:p>
            <a:pPr marL="285750" indent="-285750" algn="just">
              <a:buFont typeface="Wingdings" panose="05000000000000000000" pitchFamily="2" charset="2"/>
              <a:buChar char="Ø"/>
            </a:pPr>
            <a:r>
              <a:rPr lang="tr-TR" sz="2000" dirty="0"/>
              <a:t>2026 yılından itibaren </a:t>
            </a:r>
            <a:r>
              <a:rPr lang="tr-TR" sz="2000" b="1" dirty="0"/>
              <a:t>kimya, plastik, cam, seramik ürünleri </a:t>
            </a:r>
            <a:r>
              <a:rPr lang="tr-TR" sz="2000" dirty="0"/>
              <a:t>ile girdi olarak kullanılan demir-çelik, alüminyum, plastik, cam vs. ürünlerden </a:t>
            </a:r>
            <a:r>
              <a:rPr lang="tr-TR" sz="2000" b="1" dirty="0"/>
              <a:t>mamul ürünlerin </a:t>
            </a:r>
            <a:r>
              <a:rPr lang="tr-TR" sz="2000" dirty="0"/>
              <a:t>de SKDM uygulamasına tabi olabileceği değerlendirildiğinde 2026 yılından itibaren SKDM kapsamına alınan sektörlerimizin ihracatı ve AB pazarındaki rekabetçiliğimiz üzerinde olumsuz etkisi olacaktır.</a:t>
            </a:r>
            <a:endParaRPr lang="tr-TR" sz="2000" b="1" dirty="0"/>
          </a:p>
        </p:txBody>
      </p:sp>
      <p:sp>
        <p:nvSpPr>
          <p:cNvPr id="6" name="Dikdörtgen 5"/>
          <p:cNvSpPr/>
          <p:nvPr/>
        </p:nvSpPr>
        <p:spPr>
          <a:xfrm>
            <a:off x="1957754" y="123709"/>
            <a:ext cx="10492154" cy="830997"/>
          </a:xfrm>
          <a:prstGeom prst="rect">
            <a:avLst/>
          </a:prstGeom>
        </p:spPr>
        <p:txBody>
          <a:bodyPr wrap="square">
            <a:spAutoFit/>
          </a:bodyPr>
          <a:lstStyle/>
          <a:p>
            <a:r>
              <a:rPr lang="tr-TR" sz="2400" b="1" dirty="0">
                <a:solidFill>
                  <a:srgbClr val="002060"/>
                </a:solidFill>
              </a:rPr>
              <a:t>SINIRDA KARBON DÜZENLEME MEKANİZMASI (SKDM) KAPSAMINDA AB’YE İHRACATIMIZ</a:t>
            </a:r>
          </a:p>
        </p:txBody>
      </p:sp>
      <p:sp>
        <p:nvSpPr>
          <p:cNvPr id="10"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0216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9182638" y="63026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altLang="tr-TR" sz="1200" b="0" i="0" u="none" strike="noStrike" kern="1200" cap="none" spc="0" normalizeH="0" baseline="0" noProof="0" dirty="0">
                <a:ln>
                  <a:noFill/>
                </a:ln>
                <a:solidFill>
                  <a:prstClr val="black">
                    <a:tint val="75000"/>
                  </a:prstClr>
                </a:solidFill>
                <a:effectLst/>
                <a:uLnTx/>
                <a:uFillTx/>
                <a:latin typeface="Calibri"/>
                <a:ea typeface="+mn-ea"/>
                <a:cs typeface="+mn-cs"/>
              </a:rPr>
              <a:t>14</a:t>
            </a:r>
          </a:p>
        </p:txBody>
      </p:sp>
      <p:sp>
        <p:nvSpPr>
          <p:cNvPr id="7" name="TextBox 12">
            <a:extLst>
              <a:ext uri="{FF2B5EF4-FFF2-40B4-BE49-F238E27FC236}">
                <a16:creationId xmlns:a16="http://schemas.microsoft.com/office/drawing/2014/main" id="{174B12AA-7981-4014-BDD4-F5DCB97B89A3}"/>
              </a:ext>
            </a:extLst>
          </p:cNvPr>
          <p:cNvSpPr txBox="1"/>
          <p:nvPr/>
        </p:nvSpPr>
        <p:spPr>
          <a:xfrm>
            <a:off x="3126740" y="640871"/>
            <a:ext cx="65087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2A3E6E"/>
                </a:solidFill>
                <a:effectLst/>
                <a:uLnTx/>
                <a:uFillTx/>
                <a:latin typeface="Myriad Pro" panose="020B0503030403020204" pitchFamily="34" charset="0"/>
                <a:ea typeface="+mn-ea"/>
                <a:cs typeface="+mn-cs"/>
              </a:rPr>
              <a:t>AB’nin 2021 Yılı İthalatında Türkiye’nin Payı</a:t>
            </a:r>
            <a:endParaRPr kumimoji="0" lang="tr-TR" sz="2200" b="1" i="0" u="none" strike="noStrike" kern="1200" cap="none" spc="0" normalizeH="0" baseline="0" noProof="0" dirty="0">
              <a:ln>
                <a:noFill/>
              </a:ln>
              <a:solidFill>
                <a:srgbClr val="2A3E6E"/>
              </a:solidFill>
              <a:effectLst/>
              <a:uLnTx/>
              <a:uFillTx/>
              <a:latin typeface="Myriad Pro" panose="020B0503030403020204" pitchFamily="34" charset="0"/>
              <a:ea typeface="+mn-ea"/>
              <a:cs typeface="+mn-cs"/>
            </a:endParaRPr>
          </a:p>
        </p:txBody>
      </p:sp>
      <p:graphicFrame>
        <p:nvGraphicFramePr>
          <p:cNvPr id="15" name="Grafik 14"/>
          <p:cNvGraphicFramePr/>
          <p:nvPr>
            <p:extLst/>
          </p:nvPr>
        </p:nvGraphicFramePr>
        <p:xfrm>
          <a:off x="8917660" y="1473957"/>
          <a:ext cx="3008178" cy="4926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Grafik 20"/>
          <p:cNvGraphicFramePr/>
          <p:nvPr>
            <p:extLst/>
          </p:nvPr>
        </p:nvGraphicFramePr>
        <p:xfrm>
          <a:off x="6154689" y="1473957"/>
          <a:ext cx="2906974" cy="49268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fik 8"/>
          <p:cNvGraphicFramePr/>
          <p:nvPr>
            <p:extLst/>
          </p:nvPr>
        </p:nvGraphicFramePr>
        <p:xfrm>
          <a:off x="3126740" y="1473957"/>
          <a:ext cx="2844404" cy="49268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afik 11"/>
          <p:cNvGraphicFramePr/>
          <p:nvPr>
            <p:extLst/>
          </p:nvPr>
        </p:nvGraphicFramePr>
        <p:xfrm>
          <a:off x="67506" y="1473956"/>
          <a:ext cx="2906974" cy="492684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56032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Dikdörtgen 6"/>
          <p:cNvSpPr/>
          <p:nvPr/>
        </p:nvSpPr>
        <p:spPr>
          <a:xfrm>
            <a:off x="2217861" y="665555"/>
            <a:ext cx="9212139" cy="523220"/>
          </a:xfrm>
          <a:prstGeom prst="rect">
            <a:avLst/>
          </a:prstGeom>
        </p:spPr>
        <p:txBody>
          <a:bodyPr wrap="square">
            <a:spAutoFit/>
          </a:bodyPr>
          <a:lstStyle/>
          <a:p>
            <a:pPr algn="ctr">
              <a:defRPr/>
            </a:pPr>
            <a:r>
              <a:rPr lang="tr-TR" sz="2800" b="1" dirty="0">
                <a:solidFill>
                  <a:srgbClr val="002060"/>
                </a:solidFill>
              </a:rPr>
              <a:t>PARİS ANLAŞMASI: ULUSAL KATKI BEYANLARI VE TÜRKİYE</a:t>
            </a:r>
          </a:p>
        </p:txBody>
      </p:sp>
      <p:sp>
        <p:nvSpPr>
          <p:cNvPr id="11" name="Metin kutusu 10"/>
          <p:cNvSpPr txBox="1"/>
          <p:nvPr/>
        </p:nvSpPr>
        <p:spPr>
          <a:xfrm>
            <a:off x="171306" y="2519363"/>
            <a:ext cx="3941506" cy="3508653"/>
          </a:xfrm>
          <a:prstGeom prst="rect">
            <a:avLst/>
          </a:prstGeom>
          <a:noFill/>
        </p:spPr>
        <p:txBody>
          <a:bodyPr wrap="square" rtlCol="0">
            <a:spAutoFit/>
          </a:bodyPr>
          <a:lstStyle/>
          <a:p>
            <a:pPr marL="342900" indent="-342900">
              <a:buSzPct val="100000"/>
              <a:buFont typeface="Calibri" pitchFamily="34" charset="0"/>
              <a:buChar char="•"/>
              <a:defRPr/>
            </a:pPr>
            <a:r>
              <a:rPr lang="tr-TR" sz="1400" b="1" dirty="0">
                <a:latin typeface="Times New Roman" panose="02020603050405020304" pitchFamily="18" charset="0"/>
                <a:cs typeface="Times New Roman" panose="02020603050405020304" pitchFamily="18" charset="0"/>
              </a:rPr>
              <a:t>AB</a:t>
            </a:r>
            <a:r>
              <a:rPr lang="tr-TR" sz="1400" dirty="0">
                <a:latin typeface="Times New Roman" panose="02020603050405020304" pitchFamily="18" charset="0"/>
                <a:cs typeface="Times New Roman" panose="02020603050405020304" pitchFamily="18" charset="0"/>
              </a:rPr>
              <a:t>: 1990 yılına göre 2030 yılına kadar % 55 </a:t>
            </a:r>
            <a:r>
              <a:rPr lang="tr-TR" sz="1400" dirty="0" err="1">
                <a:latin typeface="Times New Roman" panose="02020603050405020304" pitchFamily="18" charset="0"/>
                <a:cs typeface="Times New Roman" panose="02020603050405020304" pitchFamily="18" charset="0"/>
              </a:rPr>
              <a:t>azaltım</a:t>
            </a:r>
            <a:r>
              <a:rPr lang="tr-TR" sz="1400" dirty="0">
                <a:latin typeface="Times New Roman" panose="02020603050405020304" pitchFamily="18" charset="0"/>
                <a:cs typeface="Times New Roman" panose="02020603050405020304" pitchFamily="18" charset="0"/>
              </a:rPr>
              <a:t> 2050 yılında net sıfır  </a:t>
            </a:r>
          </a:p>
          <a:p>
            <a:pPr marL="342900" indent="-342900">
              <a:buSzPct val="100000"/>
              <a:buFont typeface="Calibri" pitchFamily="34" charset="0"/>
              <a:buChar char="•"/>
              <a:defRPr/>
            </a:pPr>
            <a:r>
              <a:rPr lang="tr-TR" sz="1400" b="1" dirty="0">
                <a:latin typeface="Times New Roman" panose="02020603050405020304" pitchFamily="18" charset="0"/>
                <a:cs typeface="Times New Roman" panose="02020603050405020304" pitchFamily="18" charset="0"/>
              </a:rPr>
              <a:t>ABD</a:t>
            </a:r>
            <a:r>
              <a:rPr lang="tr-TR" sz="1400" dirty="0">
                <a:latin typeface="Times New Roman" panose="02020603050405020304" pitchFamily="18" charset="0"/>
                <a:cs typeface="Times New Roman" panose="02020603050405020304" pitchFamily="18" charset="0"/>
              </a:rPr>
              <a:t>: 2005 yılına göre 2020’ye kadar %17, 2025’te % 26-28 </a:t>
            </a:r>
            <a:r>
              <a:rPr lang="tr-TR" sz="1400" dirty="0" err="1">
                <a:latin typeface="Times New Roman" panose="02020603050405020304" pitchFamily="18" charset="0"/>
                <a:cs typeface="Times New Roman" panose="02020603050405020304" pitchFamily="18" charset="0"/>
              </a:rPr>
              <a:t>azaltım</a:t>
            </a:r>
            <a:r>
              <a:rPr lang="tr-TR" sz="1400" dirty="0">
                <a:latin typeface="Times New Roman" panose="02020603050405020304" pitchFamily="18" charset="0"/>
                <a:cs typeface="Times New Roman" panose="02020603050405020304" pitchFamily="18" charset="0"/>
              </a:rPr>
              <a:t>, 2050 yılında net sıfır </a:t>
            </a:r>
          </a:p>
          <a:p>
            <a:pPr marL="342900" indent="-342900">
              <a:buSzPct val="100000"/>
              <a:buFont typeface="Calibri" pitchFamily="34" charset="0"/>
              <a:buChar char="•"/>
              <a:defRPr/>
            </a:pPr>
            <a:r>
              <a:rPr lang="tr-TR" sz="1400" b="1" dirty="0">
                <a:latin typeface="Times New Roman" panose="02020603050405020304" pitchFamily="18" charset="0"/>
                <a:cs typeface="Times New Roman" panose="02020603050405020304" pitchFamily="18" charset="0"/>
              </a:rPr>
              <a:t>Çin</a:t>
            </a:r>
            <a:r>
              <a:rPr lang="tr-TR" sz="1400" dirty="0">
                <a:latin typeface="Times New Roman" panose="02020603050405020304" pitchFamily="18" charset="0"/>
                <a:cs typeface="Times New Roman" panose="02020603050405020304" pitchFamily="18" charset="0"/>
              </a:rPr>
              <a:t>: 2005 yılına göre 2030 yılı  birim GDP içindeki emisyon oranında  % 60-65 arasında </a:t>
            </a:r>
            <a:r>
              <a:rPr lang="tr-TR" sz="1400" dirty="0" err="1">
                <a:latin typeface="Times New Roman" panose="02020603050405020304" pitchFamily="18" charset="0"/>
                <a:cs typeface="Times New Roman" panose="02020603050405020304" pitchFamily="18" charset="0"/>
              </a:rPr>
              <a:t>azaltım</a:t>
            </a:r>
            <a:r>
              <a:rPr lang="tr-TR" sz="1400" dirty="0">
                <a:latin typeface="Times New Roman" panose="02020603050405020304" pitchFamily="18" charset="0"/>
                <a:cs typeface="Times New Roman" panose="02020603050405020304" pitchFamily="18" charset="0"/>
              </a:rPr>
              <a:t>, 2060 yılında net sıfır </a:t>
            </a:r>
          </a:p>
          <a:p>
            <a:pPr marL="342900" indent="-342900">
              <a:buSzPct val="100000"/>
              <a:buFont typeface="Calibri" pitchFamily="34" charset="0"/>
              <a:buChar char="•"/>
              <a:defRPr/>
            </a:pPr>
            <a:r>
              <a:rPr lang="tr-TR" sz="1400" b="1" dirty="0">
                <a:latin typeface="Times New Roman" panose="02020603050405020304" pitchFamily="18" charset="0"/>
                <a:cs typeface="Times New Roman" panose="02020603050405020304" pitchFamily="18" charset="0"/>
              </a:rPr>
              <a:t>Hindistan</a:t>
            </a:r>
            <a:r>
              <a:rPr lang="tr-TR" sz="1400" dirty="0">
                <a:latin typeface="Times New Roman" panose="02020603050405020304" pitchFamily="18" charset="0"/>
                <a:cs typeface="Times New Roman" panose="02020603050405020304" pitchFamily="18" charset="0"/>
              </a:rPr>
              <a:t>:  2005 yılına göre 2030 yılı GDP içindeki emisyon oranında % 33-35 arasında </a:t>
            </a:r>
            <a:r>
              <a:rPr lang="tr-TR" sz="1400" dirty="0" err="1">
                <a:latin typeface="Times New Roman" panose="02020603050405020304" pitchFamily="18" charset="0"/>
                <a:cs typeface="Times New Roman" panose="02020603050405020304" pitchFamily="18" charset="0"/>
              </a:rPr>
              <a:t>azaltım</a:t>
            </a:r>
            <a:r>
              <a:rPr lang="tr-TR" sz="1400" dirty="0">
                <a:latin typeface="Times New Roman" panose="02020603050405020304" pitchFamily="18" charset="0"/>
                <a:cs typeface="Times New Roman" panose="02020603050405020304" pitchFamily="18" charset="0"/>
              </a:rPr>
              <a:t>, 2070 yılında net sıfır</a:t>
            </a:r>
          </a:p>
          <a:p>
            <a:pPr marL="342900" indent="-342900">
              <a:buSzPct val="100000"/>
              <a:buFont typeface="Calibri" pitchFamily="34" charset="0"/>
              <a:buChar char="•"/>
              <a:defRPr/>
            </a:pPr>
            <a:r>
              <a:rPr lang="tr-TR" sz="1400" b="1" dirty="0">
                <a:latin typeface="Times New Roman" panose="02020603050405020304" pitchFamily="18" charset="0"/>
                <a:cs typeface="Times New Roman" panose="02020603050405020304" pitchFamily="18" charset="0"/>
              </a:rPr>
              <a:t>Türkiye: </a:t>
            </a:r>
            <a:r>
              <a:rPr lang="tr-TR" sz="1400" dirty="0">
                <a:latin typeface="Times New Roman" panose="02020603050405020304" pitchFamily="18" charset="0"/>
                <a:cs typeface="Times New Roman" panose="02020603050405020304" pitchFamily="18" charset="0"/>
              </a:rPr>
              <a:t>2030 yılına </a:t>
            </a:r>
            <a:r>
              <a:rPr lang="tr-TR" sz="1400">
                <a:latin typeface="Times New Roman" panose="02020603050405020304" pitchFamily="18" charset="0"/>
                <a:cs typeface="Times New Roman" panose="02020603050405020304" pitchFamily="18" charset="0"/>
              </a:rPr>
              <a:t>kadar %41 </a:t>
            </a:r>
            <a:r>
              <a:rPr lang="tr-TR" sz="1400" dirty="0" err="1">
                <a:latin typeface="Times New Roman" panose="02020603050405020304" pitchFamily="18" charset="0"/>
                <a:cs typeface="Times New Roman" panose="02020603050405020304" pitchFamily="18" charset="0"/>
              </a:rPr>
              <a:t>azaltım</a:t>
            </a:r>
            <a:r>
              <a:rPr lang="tr-TR" sz="1400" dirty="0">
                <a:latin typeface="Times New Roman" panose="02020603050405020304" pitchFamily="18" charset="0"/>
                <a:cs typeface="Times New Roman" panose="02020603050405020304" pitchFamily="18" charset="0"/>
              </a:rPr>
              <a:t> (BAU), 2053 yılında net sıfır hedefi</a:t>
            </a:r>
          </a:p>
          <a:p>
            <a:pPr marL="342900" indent="-342900">
              <a:buSzPct val="100000"/>
              <a:buFont typeface="Calibri" pitchFamily="34" charset="0"/>
              <a:buChar char="•"/>
              <a:defRPr/>
            </a:pPr>
            <a:r>
              <a:rPr lang="tr-TR" sz="1400" b="1" dirty="0">
                <a:latin typeface="Times New Roman" panose="02020603050405020304" pitchFamily="18" charset="0"/>
                <a:cs typeface="Times New Roman" panose="02020603050405020304" pitchFamily="18" charset="0"/>
              </a:rPr>
              <a:t>Ülkemiz, 2030 yılı emisyon hedefini (ilk NDC) (COP 27) toplantısı esnasında</a:t>
            </a:r>
          </a:p>
          <a:p>
            <a:pPr>
              <a:buSzPct val="100000"/>
              <a:defRPr/>
            </a:pPr>
            <a:r>
              <a:rPr lang="tr-TR" sz="1400" b="1" dirty="0">
                <a:latin typeface="Times New Roman" panose="02020603050405020304" pitchFamily="18" charset="0"/>
                <a:cs typeface="Times New Roman" panose="02020603050405020304" pitchFamily="18" charset="0"/>
              </a:rPr>
              <a:t>        açıkladı</a:t>
            </a:r>
            <a:endParaRPr lang="tr-TR" sz="1400" dirty="0">
              <a:latin typeface="Times New Roman" panose="02020603050405020304" pitchFamily="18" charset="0"/>
              <a:cs typeface="Times New Roman" panose="02020603050405020304" pitchFamily="18" charset="0"/>
            </a:endParaRPr>
          </a:p>
          <a:p>
            <a:pPr marL="93663" indent="-93663" algn="just">
              <a:buSzPct val="100000"/>
              <a:defRPr/>
            </a:pPr>
            <a:endParaRPr lang="tr-TR" sz="1200" dirty="0">
              <a:latin typeface="Times New Roman" panose="02020603050405020304" pitchFamily="18" charset="0"/>
              <a:cs typeface="Times New Roman" panose="02020603050405020304" pitchFamily="18" charset="0"/>
            </a:endParaRPr>
          </a:p>
        </p:txBody>
      </p:sp>
      <p:sp>
        <p:nvSpPr>
          <p:cNvPr id="15" name="Dikdörtgen 14"/>
          <p:cNvSpPr/>
          <p:nvPr/>
        </p:nvSpPr>
        <p:spPr>
          <a:xfrm>
            <a:off x="272834" y="1597996"/>
            <a:ext cx="3446008" cy="7337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002060"/>
                </a:solidFill>
              </a:rPr>
              <a:t>Ulusal Katkı Beyanlarında (NDC) Belirtilen Azaltım Örnekleri:</a:t>
            </a:r>
          </a:p>
        </p:txBody>
      </p:sp>
      <p:pic>
        <p:nvPicPr>
          <p:cNvPr id="13" name="Resim 12"/>
          <p:cNvPicPr>
            <a:picLocks noChangeAspect="1"/>
          </p:cNvPicPr>
          <p:nvPr/>
        </p:nvPicPr>
        <p:blipFill>
          <a:blip r:embed="rId3"/>
          <a:stretch>
            <a:fillRect/>
          </a:stretch>
        </p:blipFill>
        <p:spPr>
          <a:xfrm>
            <a:off x="272834" y="5826369"/>
            <a:ext cx="3137190" cy="895105"/>
          </a:xfrm>
          <a:prstGeom prst="rect">
            <a:avLst/>
          </a:prstGeom>
        </p:spPr>
      </p:pic>
      <p:sp>
        <p:nvSpPr>
          <p:cNvPr id="18" name="Dikdörtgen 17"/>
          <p:cNvSpPr/>
          <p:nvPr/>
        </p:nvSpPr>
        <p:spPr>
          <a:xfrm>
            <a:off x="4815599" y="1422219"/>
            <a:ext cx="6884031" cy="707886"/>
          </a:xfrm>
          <a:prstGeom prst="rect">
            <a:avLst/>
          </a:prstGeom>
        </p:spPr>
        <p:txBody>
          <a:bodyPr wrap="square">
            <a:spAutoFit/>
          </a:bodyPr>
          <a:lstStyle/>
          <a:p>
            <a:pPr>
              <a:defRPr/>
            </a:pPr>
            <a:r>
              <a:rPr lang="tr-TR" sz="2000" b="1" dirty="0">
                <a:solidFill>
                  <a:schemeClr val="tx1">
                    <a:lumMod val="75000"/>
                    <a:lumOff val="25000"/>
                  </a:schemeClr>
                </a:solidFill>
              </a:rPr>
              <a:t>Türkiye, 2030 döneminde sera gazı emisyonlarında artıştan %41 oranında </a:t>
            </a:r>
            <a:r>
              <a:rPr lang="tr-TR" sz="2000" b="1" dirty="0" err="1">
                <a:solidFill>
                  <a:schemeClr val="tx1">
                    <a:lumMod val="75000"/>
                    <a:lumOff val="25000"/>
                  </a:schemeClr>
                </a:solidFill>
              </a:rPr>
              <a:t>azaltımda</a:t>
            </a:r>
            <a:r>
              <a:rPr lang="tr-TR" sz="2000" b="1" dirty="0">
                <a:solidFill>
                  <a:schemeClr val="tx1">
                    <a:lumMod val="75000"/>
                    <a:lumOff val="25000"/>
                  </a:schemeClr>
                </a:solidFill>
              </a:rPr>
              <a:t> bulunacağını beyan etmiştir (NDC).  </a:t>
            </a:r>
          </a:p>
        </p:txBody>
      </p:sp>
      <p:sp>
        <p:nvSpPr>
          <p:cNvPr id="5" name="Slayt Numarası Yer Tutucusu 4"/>
          <p:cNvSpPr>
            <a:spLocks noGrp="1"/>
          </p:cNvSpPr>
          <p:nvPr>
            <p:ph type="sldNum" sz="quarter" idx="12"/>
          </p:nvPr>
        </p:nvSpPr>
        <p:spPr/>
        <p:txBody>
          <a:bodyPr/>
          <a:lstStyle/>
          <a:p>
            <a:fld id="{7D0A263D-10E5-4D3B-930B-69E680A1E46E}" type="slidenum">
              <a:rPr lang="tr-TR" smtClean="0"/>
              <a:t>3</a:t>
            </a:fld>
            <a:endParaRPr lang="tr-TR" dirty="0"/>
          </a:p>
        </p:txBody>
      </p:sp>
      <p:pic>
        <p:nvPicPr>
          <p:cNvPr id="10" name="Resim 9"/>
          <p:cNvPicPr>
            <a:picLocks noChangeAspect="1"/>
          </p:cNvPicPr>
          <p:nvPr/>
        </p:nvPicPr>
        <p:blipFill>
          <a:blip r:embed="rId4"/>
          <a:stretch>
            <a:fillRect/>
          </a:stretch>
        </p:blipFill>
        <p:spPr>
          <a:xfrm>
            <a:off x="4703951" y="2321763"/>
            <a:ext cx="6995679" cy="3809406"/>
          </a:xfrm>
          <a:prstGeom prst="rect">
            <a:avLst/>
          </a:prstGeom>
        </p:spPr>
      </p:pic>
    </p:spTree>
    <p:extLst>
      <p:ext uri="{BB962C8B-B14F-4D97-AF65-F5344CB8AC3E}">
        <p14:creationId xmlns:p14="http://schemas.microsoft.com/office/powerpoint/2010/main" val="3824576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867" y="0"/>
            <a:ext cx="13861733" cy="7797225"/>
          </a:xfrm>
          <a:prstGeom prst="rect">
            <a:avLst/>
          </a:prstGeom>
        </p:spPr>
      </p:pic>
      <p:sp>
        <p:nvSpPr>
          <p:cNvPr id="5" name="Dikdörtgen 4"/>
          <p:cNvSpPr/>
          <p:nvPr/>
        </p:nvSpPr>
        <p:spPr>
          <a:xfrm>
            <a:off x="234462" y="1406769"/>
            <a:ext cx="11709888" cy="5016758"/>
          </a:xfrm>
          <a:prstGeom prst="rect">
            <a:avLst/>
          </a:prstGeom>
        </p:spPr>
        <p:txBody>
          <a:bodyPr wrap="square">
            <a:spAutoFit/>
          </a:bodyPr>
          <a:lstStyle/>
          <a:p>
            <a:pPr marL="285750" indent="-285750">
              <a:buFont typeface="Arial" panose="020B0604020202020204" pitchFamily="34" charset="0"/>
              <a:buChar char="•"/>
            </a:pPr>
            <a:endParaRPr lang="tr-TR" sz="2000" dirty="0">
              <a:solidFill>
                <a:schemeClr val="tx1">
                  <a:lumMod val="50000"/>
                </a:schemeClr>
              </a:solidFill>
            </a:endParaRPr>
          </a:p>
          <a:p>
            <a:pPr marL="285750" indent="-285750" algn="just">
              <a:buFont typeface="Arial" panose="020B0604020202020204" pitchFamily="34" charset="0"/>
              <a:buChar char="•"/>
            </a:pPr>
            <a:r>
              <a:rPr lang="tr-TR" sz="2000" dirty="0">
                <a:latin typeface="Arial" panose="020B0604020202020204" pitchFamily="34" charset="0"/>
                <a:cs typeface="Arial" panose="020B0604020202020204" pitchFamily="34" charset="0"/>
              </a:rPr>
              <a:t>AB’nin Avrupa Yeşil Mutabakatını açıklanmasının ardından, ülkemizde atılabilecek adımları tespit etmek amacıyla Bakanlığımız koordinasyonunda ilgili tüm kurumların katılımıyla Bakan Yardımcıları düzeyinde bir Çalışma Grubu kurulmuştur.</a:t>
            </a:r>
          </a:p>
          <a:p>
            <a:pPr marL="285750" indent="-285750" algn="just">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tr-TR" sz="2000" dirty="0">
                <a:latin typeface="Arial" panose="020B0604020202020204" pitchFamily="34" charset="0"/>
                <a:cs typeface="Arial" panose="020B0604020202020204" pitchFamily="34" charset="0"/>
              </a:rPr>
              <a:t>“Yeşil Mutabakat Eylem </a:t>
            </a:r>
            <a:r>
              <a:rPr lang="tr-TR" sz="2000" dirty="0" err="1">
                <a:latin typeface="Arial" panose="020B0604020202020204" pitchFamily="34" charset="0"/>
                <a:cs typeface="Arial" panose="020B0604020202020204" pitchFamily="34" charset="0"/>
              </a:rPr>
              <a:t>Planı”na</a:t>
            </a:r>
            <a:r>
              <a:rPr lang="tr-TR" sz="2000" dirty="0">
                <a:latin typeface="Arial" panose="020B0604020202020204" pitchFamily="34" charset="0"/>
                <a:cs typeface="Arial" panose="020B0604020202020204" pitchFamily="34" charset="0"/>
              </a:rPr>
              <a:t> ilişkin 2021/15 Sayılı Cumhurbaşkanlığı Genelgesi, 16 Temmuz 2021 tarihli Resmi </a:t>
            </a:r>
            <a:r>
              <a:rPr lang="tr-TR" sz="2000" dirty="0" err="1">
                <a:latin typeface="Arial" panose="020B0604020202020204" pitchFamily="34" charset="0"/>
                <a:cs typeface="Arial" panose="020B0604020202020204" pitchFamily="34" charset="0"/>
              </a:rPr>
              <a:t>Gazete'de</a:t>
            </a:r>
            <a:r>
              <a:rPr lang="tr-TR" sz="2000" dirty="0">
                <a:latin typeface="Arial" panose="020B0604020202020204" pitchFamily="34" charset="0"/>
                <a:cs typeface="Arial" panose="020B0604020202020204" pitchFamily="34" charset="0"/>
              </a:rPr>
              <a:t> yayımlanmıştır. </a:t>
            </a:r>
          </a:p>
          <a:p>
            <a:pPr algn="just"/>
            <a:endParaRPr lang="tr-TR"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tr-TR" sz="2000" dirty="0">
                <a:latin typeface="Arial" panose="020B0604020202020204" pitchFamily="34" charset="0"/>
                <a:cs typeface="Arial" panose="020B0604020202020204" pitchFamily="34" charset="0"/>
              </a:rPr>
              <a:t>Eylem Planı, AYM kapsamında ülkemizi etkileyecek 9 ana başlıkta tüm Bakanlıklarımız tarafından uygun görülen 81 eylemi içermektedir.</a:t>
            </a:r>
          </a:p>
          <a:p>
            <a:pPr marL="285750" indent="-285750" algn="just">
              <a:buFont typeface="Arial" panose="020B0604020202020204" pitchFamily="34" charset="0"/>
              <a:buChar char="•"/>
            </a:pPr>
            <a:endParaRPr lang="tr-TR" sz="20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tr-TR" sz="2000" dirty="0">
                <a:latin typeface="Arial" panose="020B0604020202020204" pitchFamily="34" charset="0"/>
                <a:cs typeface="Arial" panose="020B0604020202020204" pitchFamily="34" charset="0"/>
              </a:rPr>
              <a:t>Ayrıca, Çalışma Grubuna yardımcı olmak maksadıyla 20 adet İhtisas Çalışma Grubu oluşturulmuştur. </a:t>
            </a:r>
          </a:p>
          <a:p>
            <a:pPr algn="just"/>
            <a:endParaRPr lang="tr-TR"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tr-TR" sz="2000" dirty="0">
                <a:latin typeface="Arial" panose="020B0604020202020204" pitchFamily="34" charset="0"/>
                <a:ea typeface="Calibri" panose="020F0502020204030204" pitchFamily="34" charset="0"/>
                <a:cs typeface="Arial" panose="020B0604020202020204" pitchFamily="34" charset="0"/>
              </a:rPr>
              <a:t>Bakanlığımız (İhracat Genel Müdürlüğü) Tekstil ve Konfeksiyon Sektörü İhtisas Çalışma Grubunun Koordinatör Kurumu olarak belirlenmiştir.</a:t>
            </a:r>
            <a:endParaRPr lang="tr-TR" sz="2100" b="1" dirty="0"/>
          </a:p>
        </p:txBody>
      </p:sp>
      <p:sp>
        <p:nvSpPr>
          <p:cNvPr id="6" name="Dikdörtgen 5"/>
          <p:cNvSpPr/>
          <p:nvPr/>
        </p:nvSpPr>
        <p:spPr>
          <a:xfrm>
            <a:off x="2034540" y="727354"/>
            <a:ext cx="9772650" cy="830997"/>
          </a:xfrm>
          <a:prstGeom prst="rect">
            <a:avLst/>
          </a:prstGeom>
        </p:spPr>
        <p:txBody>
          <a:bodyPr wrap="square">
            <a:spAutoFit/>
          </a:bodyPr>
          <a:lstStyle/>
          <a:p>
            <a:pPr algn="ctr"/>
            <a:r>
              <a:rPr lang="tr-TR" sz="2400" b="1" dirty="0">
                <a:solidFill>
                  <a:srgbClr val="002060"/>
                </a:solidFill>
              </a:rPr>
              <a:t>AVRUPA YEŞİL MUTABAKATI (AYM) KAPSAMINDA BAKANLIĞIMIZCA YAPILAN ÇALIŞMALAR </a:t>
            </a:r>
            <a:endParaRPr lang="tr-TR" sz="2400" dirty="0"/>
          </a:p>
        </p:txBody>
      </p:sp>
    </p:spTree>
    <p:extLst>
      <p:ext uri="{BB962C8B-B14F-4D97-AF65-F5344CB8AC3E}">
        <p14:creationId xmlns:p14="http://schemas.microsoft.com/office/powerpoint/2010/main" val="1182237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0"/>
            <a:ext cx="13861733" cy="7797225"/>
          </a:xfrm>
          <a:prstGeom prst="rect">
            <a:avLst/>
          </a:prstGeom>
        </p:spPr>
      </p:pic>
      <p:sp>
        <p:nvSpPr>
          <p:cNvPr id="5" name="Dikdörtgen 4"/>
          <p:cNvSpPr/>
          <p:nvPr/>
        </p:nvSpPr>
        <p:spPr>
          <a:xfrm>
            <a:off x="1070189" y="1645583"/>
            <a:ext cx="11447632" cy="723275"/>
          </a:xfrm>
          <a:prstGeom prst="rect">
            <a:avLst/>
          </a:prstGeom>
        </p:spPr>
        <p:txBody>
          <a:bodyPr wrap="square">
            <a:spAutoFit/>
          </a:bodyPr>
          <a:lstStyle/>
          <a:p>
            <a:pPr marL="285750" indent="-285750">
              <a:buFont typeface="Arial" panose="020B0604020202020204" pitchFamily="34" charset="0"/>
              <a:buChar char="•"/>
            </a:pPr>
            <a:endParaRPr lang="tr-TR" sz="2000" dirty="0">
              <a:solidFill>
                <a:schemeClr val="tx1">
                  <a:lumMod val="50000"/>
                </a:schemeClr>
              </a:solidFill>
            </a:endParaRPr>
          </a:p>
          <a:p>
            <a:pPr marL="285750" indent="-285750">
              <a:buFont typeface="Arial" panose="020B0604020202020204" pitchFamily="34" charset="0"/>
              <a:buChar char="•"/>
            </a:pPr>
            <a:endParaRPr lang="tr-TR" sz="2100" dirty="0">
              <a:solidFill>
                <a:schemeClr val="tx2">
                  <a:lumMod val="75000"/>
                </a:schemeClr>
              </a:solidFill>
            </a:endParaRPr>
          </a:p>
        </p:txBody>
      </p:sp>
      <p:sp>
        <p:nvSpPr>
          <p:cNvPr id="6" name="Dikdörtgen 5"/>
          <p:cNvSpPr/>
          <p:nvPr/>
        </p:nvSpPr>
        <p:spPr>
          <a:xfrm>
            <a:off x="1718829" y="599143"/>
            <a:ext cx="9211492" cy="523220"/>
          </a:xfrm>
          <a:prstGeom prst="rect">
            <a:avLst/>
          </a:prstGeom>
        </p:spPr>
        <p:txBody>
          <a:bodyPr wrap="square">
            <a:spAutoFit/>
          </a:bodyPr>
          <a:lstStyle/>
          <a:p>
            <a:r>
              <a:rPr lang="tr-TR" sz="2800" b="1" dirty="0">
                <a:solidFill>
                  <a:srgbClr val="002060"/>
                </a:solidFill>
              </a:rPr>
              <a:t>         </a:t>
            </a:r>
            <a:r>
              <a:rPr lang="tr-TR" sz="2400" b="1" dirty="0">
                <a:solidFill>
                  <a:srgbClr val="002060"/>
                </a:solidFill>
                <a:latin typeface="Arial" panose="020B0604020202020204" pitchFamily="34" charset="0"/>
                <a:cs typeface="Arial" panose="020B0604020202020204" pitchFamily="34" charset="0"/>
              </a:rPr>
              <a:t>AYM </a:t>
            </a:r>
            <a:r>
              <a:rPr lang="tr-TR" sz="2400" b="1" dirty="0">
                <a:solidFill>
                  <a:srgbClr val="2A3E6E"/>
                </a:solidFill>
                <a:latin typeface="Arial" panose="020B0604020202020204" pitchFamily="34" charset="0"/>
                <a:cs typeface="Arial" panose="020B0604020202020204" pitchFamily="34" charset="0"/>
              </a:rPr>
              <a:t>Eylem Planı İhtisas Çalışma Grupları </a:t>
            </a:r>
            <a:endParaRPr lang="tr-TR" sz="2400" dirty="0">
              <a:latin typeface="Arial" panose="020B0604020202020204" pitchFamily="34" charset="0"/>
              <a:cs typeface="Arial" panose="020B0604020202020204" pitchFamily="34" charset="0"/>
            </a:endParaRPr>
          </a:p>
        </p:txBody>
      </p:sp>
      <p:graphicFrame>
        <p:nvGraphicFramePr>
          <p:cNvPr id="12" name="Tablo 11"/>
          <p:cNvGraphicFramePr>
            <a:graphicFrameLocks noGrp="1"/>
          </p:cNvGraphicFramePr>
          <p:nvPr>
            <p:extLst/>
          </p:nvPr>
        </p:nvGraphicFramePr>
        <p:xfrm>
          <a:off x="961292" y="1122363"/>
          <a:ext cx="9507416" cy="5375542"/>
        </p:xfrm>
        <a:graphic>
          <a:graphicData uri="http://schemas.openxmlformats.org/drawingml/2006/table">
            <a:tbl>
              <a:tblPr firstRow="1" firstCol="1" bandRow="1">
                <a:tableStyleId>{5C22544A-7EE6-4342-B048-85BDC9FD1C3A}</a:tableStyleId>
              </a:tblPr>
              <a:tblGrid>
                <a:gridCol w="570445">
                  <a:extLst>
                    <a:ext uri="{9D8B030D-6E8A-4147-A177-3AD203B41FA5}">
                      <a16:colId xmlns:a16="http://schemas.microsoft.com/office/drawing/2014/main" val="314035589"/>
                    </a:ext>
                  </a:extLst>
                </a:gridCol>
                <a:gridCol w="5204359">
                  <a:extLst>
                    <a:ext uri="{9D8B030D-6E8A-4147-A177-3AD203B41FA5}">
                      <a16:colId xmlns:a16="http://schemas.microsoft.com/office/drawing/2014/main" val="2728445258"/>
                    </a:ext>
                  </a:extLst>
                </a:gridCol>
                <a:gridCol w="3732612">
                  <a:extLst>
                    <a:ext uri="{9D8B030D-6E8A-4147-A177-3AD203B41FA5}">
                      <a16:colId xmlns:a16="http://schemas.microsoft.com/office/drawing/2014/main" val="3995780624"/>
                    </a:ext>
                  </a:extLst>
                </a:gridCol>
              </a:tblGrid>
              <a:tr h="291170">
                <a:tc gridSpan="3">
                  <a:txBody>
                    <a:bodyPr/>
                    <a:lstStyle/>
                    <a:p>
                      <a:pPr algn="ctr">
                        <a:lnSpc>
                          <a:spcPts val="1600"/>
                        </a:lnSpc>
                        <a:spcAft>
                          <a:spcPts val="0"/>
                        </a:spcAft>
                      </a:pPr>
                      <a:r>
                        <a:rPr lang="tr-TR" sz="1600" kern="1200" dirty="0">
                          <a:effectLst/>
                        </a:rPr>
                        <a:t>YEŞİL MUTABAKAT EYLEM PLANI İHTİSAS ÇALIŞMA GRUPLARI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75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93156622"/>
                  </a:ext>
                </a:extLst>
              </a:tr>
              <a:tr h="368375">
                <a:tc gridSpan="2">
                  <a:txBody>
                    <a:bodyPr/>
                    <a:lstStyle/>
                    <a:p>
                      <a:pPr>
                        <a:lnSpc>
                          <a:spcPct val="106000"/>
                        </a:lnSpc>
                        <a:spcAft>
                          <a:spcPts val="0"/>
                        </a:spcAft>
                        <a:tabLst>
                          <a:tab pos="952500" algn="l"/>
                        </a:tabLst>
                      </a:pPr>
                      <a:r>
                        <a:rPr lang="tr-TR" sz="1400" kern="1200" dirty="0">
                          <a:effectLst/>
                        </a:rPr>
                        <a:t>İhtisas Çalışma Grubu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75000"/>
                      </a:schemeClr>
                    </a:solidFill>
                  </a:tcPr>
                </a:tc>
                <a:tc hMerge="1">
                  <a:txBody>
                    <a:bodyPr/>
                    <a:lstStyle/>
                    <a:p>
                      <a:endParaRPr lang="tr-TR"/>
                    </a:p>
                  </a:txBody>
                  <a:tcPr/>
                </a:tc>
                <a:tc>
                  <a:txBody>
                    <a:bodyPr/>
                    <a:lstStyle/>
                    <a:p>
                      <a:pPr>
                        <a:lnSpc>
                          <a:spcPct val="106000"/>
                        </a:lnSpc>
                        <a:spcAft>
                          <a:spcPts val="0"/>
                        </a:spcAft>
                      </a:pPr>
                      <a:r>
                        <a:rPr lang="tr-TR" sz="1400" b="1" kern="1200" dirty="0">
                          <a:solidFill>
                            <a:schemeClr val="bg1"/>
                          </a:solidFill>
                          <a:effectLst/>
                        </a:rPr>
                        <a:t>İÇG Koordinatörü Kurum</a:t>
                      </a:r>
                      <a:endParaRPr lang="tr-T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75000"/>
                      </a:schemeClr>
                    </a:solidFill>
                  </a:tcPr>
                </a:tc>
                <a:extLst>
                  <a:ext uri="{0D108BD9-81ED-4DB2-BD59-A6C34878D82A}">
                    <a16:rowId xmlns:a16="http://schemas.microsoft.com/office/drawing/2014/main" val="2932512188"/>
                  </a:ext>
                </a:extLst>
              </a:tr>
              <a:tr h="213614">
                <a:tc>
                  <a:txBody>
                    <a:bodyPr/>
                    <a:lstStyle/>
                    <a:p>
                      <a:pPr>
                        <a:lnSpc>
                          <a:spcPct val="106000"/>
                        </a:lnSpc>
                        <a:spcAft>
                          <a:spcPts val="0"/>
                        </a:spcAft>
                      </a:pPr>
                      <a:r>
                        <a:rPr lang="tr-TR" sz="1100" b="1" kern="1200" dirty="0">
                          <a:solidFill>
                            <a:schemeClr val="tx1"/>
                          </a:solidFill>
                          <a:effectLst/>
                        </a:rPr>
                        <a:t>1 </a:t>
                      </a:r>
                      <a:endParaRPr lang="tr-TR" sz="800" b="1" dirty="0">
                        <a:solidFill>
                          <a:schemeClr val="tx1"/>
                        </a:solidFill>
                        <a:effectLst/>
                        <a:latin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tc>
                  <a:txBody>
                    <a:bodyPr/>
                    <a:lstStyle/>
                    <a:p>
                      <a:pPr>
                        <a:lnSpc>
                          <a:spcPct val="106000"/>
                        </a:lnSpc>
                        <a:spcAft>
                          <a:spcPts val="0"/>
                        </a:spcAft>
                        <a:tabLst>
                          <a:tab pos="952500" algn="l"/>
                        </a:tabLst>
                      </a:pPr>
                      <a:r>
                        <a:rPr lang="tr-TR" sz="1400" b="1" kern="1200" dirty="0">
                          <a:solidFill>
                            <a:schemeClr val="tx1"/>
                          </a:solidFill>
                          <a:effectLst/>
                        </a:rPr>
                        <a:t>AB SKDM İhtisas Çalışma Grubu</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tc>
                  <a:txBody>
                    <a:bodyPr/>
                    <a:lstStyle/>
                    <a:p>
                      <a:pPr>
                        <a:lnSpc>
                          <a:spcPct val="106000"/>
                        </a:lnSpc>
                        <a:spcAft>
                          <a:spcPts val="0"/>
                        </a:spcAft>
                      </a:pPr>
                      <a:r>
                        <a:rPr lang="tr-TR" sz="1400" b="1" kern="1200" dirty="0">
                          <a:solidFill>
                            <a:schemeClr val="tx1"/>
                          </a:solidFill>
                          <a:effectLst/>
                        </a:rPr>
                        <a:t>Ticaret Bakanlığı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extLst>
                  <a:ext uri="{0D108BD9-81ED-4DB2-BD59-A6C34878D82A}">
                    <a16:rowId xmlns:a16="http://schemas.microsoft.com/office/drawing/2014/main" val="989816921"/>
                  </a:ext>
                </a:extLst>
              </a:tr>
              <a:tr h="243200">
                <a:tc>
                  <a:txBody>
                    <a:bodyPr/>
                    <a:lstStyle/>
                    <a:p>
                      <a:pPr>
                        <a:lnSpc>
                          <a:spcPct val="106000"/>
                        </a:lnSpc>
                        <a:spcAft>
                          <a:spcPts val="0"/>
                        </a:spcAft>
                      </a:pPr>
                      <a:r>
                        <a:rPr lang="tr-TR" sz="1100" b="1" kern="1200" dirty="0">
                          <a:solidFill>
                            <a:schemeClr val="tx1"/>
                          </a:solidFill>
                          <a:effectLst/>
                        </a:rPr>
                        <a:t>2 </a:t>
                      </a:r>
                      <a:endParaRPr lang="tr-TR"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tc>
                  <a:txBody>
                    <a:bodyPr/>
                    <a:lstStyle/>
                    <a:p>
                      <a:pPr>
                        <a:lnSpc>
                          <a:spcPct val="106000"/>
                        </a:lnSpc>
                        <a:spcAft>
                          <a:spcPts val="0"/>
                        </a:spcAft>
                      </a:pPr>
                      <a:r>
                        <a:rPr lang="tr-TR" sz="1400" b="1" kern="1200" dirty="0">
                          <a:solidFill>
                            <a:schemeClr val="tx1"/>
                          </a:solidFill>
                          <a:effectLst/>
                        </a:rPr>
                        <a:t>Ulusal Karbon Fiyatlandırma İhtisas Çalışma Grubu</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tc>
                  <a:txBody>
                    <a:bodyPr/>
                    <a:lstStyle/>
                    <a:p>
                      <a:pPr>
                        <a:lnSpc>
                          <a:spcPct val="106000"/>
                        </a:lnSpc>
                        <a:spcAft>
                          <a:spcPts val="0"/>
                        </a:spcAft>
                      </a:pPr>
                      <a:r>
                        <a:rPr lang="tr-TR" sz="1400" b="1" kern="1200" dirty="0">
                          <a:solidFill>
                            <a:schemeClr val="tx1"/>
                          </a:solidFill>
                          <a:effectLst/>
                        </a:rPr>
                        <a:t>Çevre, Şehircilik ve İklim Değişikliği Bakanlığı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extLst>
                  <a:ext uri="{0D108BD9-81ED-4DB2-BD59-A6C34878D82A}">
                    <a16:rowId xmlns:a16="http://schemas.microsoft.com/office/drawing/2014/main" val="3829788814"/>
                  </a:ext>
                </a:extLst>
              </a:tr>
              <a:tr h="227581">
                <a:tc>
                  <a:txBody>
                    <a:bodyPr/>
                    <a:lstStyle/>
                    <a:p>
                      <a:pPr>
                        <a:lnSpc>
                          <a:spcPct val="106000"/>
                        </a:lnSpc>
                        <a:spcAft>
                          <a:spcPts val="0"/>
                        </a:spcAft>
                      </a:pPr>
                      <a:r>
                        <a:rPr lang="tr-TR" sz="1100" b="1" kern="1200" dirty="0">
                          <a:solidFill>
                            <a:schemeClr val="tx1"/>
                          </a:solidFill>
                          <a:effectLst/>
                        </a:rPr>
                        <a:t>3</a:t>
                      </a:r>
                      <a:endParaRPr lang="tr-TR"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tc>
                  <a:txBody>
                    <a:bodyPr/>
                    <a:lstStyle/>
                    <a:p>
                      <a:pPr>
                        <a:lnSpc>
                          <a:spcPct val="106000"/>
                        </a:lnSpc>
                        <a:spcAft>
                          <a:spcPts val="0"/>
                        </a:spcAft>
                      </a:pPr>
                      <a:r>
                        <a:rPr lang="tr-TR" sz="1400" b="1" kern="1200" dirty="0">
                          <a:solidFill>
                            <a:schemeClr val="tx1"/>
                          </a:solidFill>
                          <a:effectLst/>
                        </a:rPr>
                        <a:t>Ulusal Döngüsel Ekonomi Eylem Planı İhtisas Çalışma Grubu</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tc>
                  <a:txBody>
                    <a:bodyPr/>
                    <a:lstStyle/>
                    <a:p>
                      <a:pPr>
                        <a:lnSpc>
                          <a:spcPct val="106000"/>
                        </a:lnSpc>
                        <a:spcAft>
                          <a:spcPts val="0"/>
                        </a:spcAft>
                      </a:pPr>
                      <a:r>
                        <a:rPr lang="tr-TR" sz="1400" b="1" kern="1200" dirty="0">
                          <a:solidFill>
                            <a:schemeClr val="tx1"/>
                          </a:solidFill>
                          <a:effectLst/>
                        </a:rPr>
                        <a:t>Çevre, Şehircilik ve İklim Değişikliği Bakanlığı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extLst>
                  <a:ext uri="{0D108BD9-81ED-4DB2-BD59-A6C34878D82A}">
                    <a16:rowId xmlns:a16="http://schemas.microsoft.com/office/drawing/2014/main" val="3864754578"/>
                  </a:ext>
                </a:extLst>
              </a:tr>
              <a:tr h="272383">
                <a:tc>
                  <a:txBody>
                    <a:bodyPr/>
                    <a:lstStyle/>
                    <a:p>
                      <a:pPr>
                        <a:lnSpc>
                          <a:spcPct val="106000"/>
                        </a:lnSpc>
                        <a:spcAft>
                          <a:spcPts val="0"/>
                        </a:spcAft>
                      </a:pPr>
                      <a:r>
                        <a:rPr lang="tr-TR" sz="1100" b="1" kern="1200" dirty="0">
                          <a:solidFill>
                            <a:schemeClr val="tx1"/>
                          </a:solidFill>
                          <a:effectLst/>
                        </a:rPr>
                        <a:t>4 </a:t>
                      </a:r>
                      <a:endParaRPr lang="tr-TR"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tc>
                  <a:txBody>
                    <a:bodyPr/>
                    <a:lstStyle/>
                    <a:p>
                      <a:pPr>
                        <a:lnSpc>
                          <a:spcPct val="106000"/>
                        </a:lnSpc>
                        <a:spcAft>
                          <a:spcPts val="0"/>
                        </a:spcAft>
                      </a:pPr>
                      <a:r>
                        <a:rPr lang="tr-TR" sz="1400" b="1" kern="1200" dirty="0">
                          <a:solidFill>
                            <a:schemeClr val="tx1"/>
                          </a:solidFill>
                          <a:effectLst/>
                        </a:rPr>
                        <a:t>Teknolojik Dönüşüm/Gelişim İhtisas Çalışma Grubu</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tc>
                  <a:txBody>
                    <a:bodyPr/>
                    <a:lstStyle/>
                    <a:p>
                      <a:pPr>
                        <a:lnSpc>
                          <a:spcPct val="106000"/>
                        </a:lnSpc>
                        <a:spcAft>
                          <a:spcPts val="0"/>
                        </a:spcAft>
                      </a:pPr>
                      <a:r>
                        <a:rPr lang="tr-TR" sz="1400" b="1" kern="1200" dirty="0">
                          <a:solidFill>
                            <a:schemeClr val="tx1"/>
                          </a:solidFill>
                          <a:effectLst/>
                        </a:rPr>
                        <a:t>Sanayi ve Teknoloji Bakanlığı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extLst>
                  <a:ext uri="{0D108BD9-81ED-4DB2-BD59-A6C34878D82A}">
                    <a16:rowId xmlns:a16="http://schemas.microsoft.com/office/drawing/2014/main" val="133671491"/>
                  </a:ext>
                </a:extLst>
              </a:tr>
              <a:tr h="213614">
                <a:tc>
                  <a:txBody>
                    <a:bodyPr/>
                    <a:lstStyle/>
                    <a:p>
                      <a:pPr>
                        <a:lnSpc>
                          <a:spcPct val="106000"/>
                        </a:lnSpc>
                        <a:spcAft>
                          <a:spcPts val="0"/>
                        </a:spcAft>
                      </a:pPr>
                      <a:r>
                        <a:rPr lang="tr-TR" sz="1100" b="1" kern="1200" dirty="0">
                          <a:solidFill>
                            <a:schemeClr val="tx1"/>
                          </a:solidFill>
                          <a:effectLst/>
                        </a:rPr>
                        <a:t>5 </a:t>
                      </a:r>
                      <a:endParaRPr lang="tr-TR"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tc>
                  <a:txBody>
                    <a:bodyPr/>
                    <a:lstStyle/>
                    <a:p>
                      <a:pPr>
                        <a:lnSpc>
                          <a:spcPct val="106000"/>
                        </a:lnSpc>
                        <a:spcAft>
                          <a:spcPts val="0"/>
                        </a:spcAft>
                      </a:pPr>
                      <a:r>
                        <a:rPr lang="tr-TR" sz="1400" b="1" kern="1200" dirty="0">
                          <a:solidFill>
                            <a:schemeClr val="tx1"/>
                          </a:solidFill>
                          <a:effectLst/>
                        </a:rPr>
                        <a:t>Sıfır Kirlilik Eylemi İhtisas Çalışma Grubu</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tc>
                  <a:txBody>
                    <a:bodyPr/>
                    <a:lstStyle/>
                    <a:p>
                      <a:pPr>
                        <a:lnSpc>
                          <a:spcPct val="106000"/>
                        </a:lnSpc>
                        <a:spcAft>
                          <a:spcPts val="0"/>
                        </a:spcAft>
                      </a:pPr>
                      <a:r>
                        <a:rPr lang="tr-TR" sz="1400" b="1" kern="1200" dirty="0">
                          <a:solidFill>
                            <a:schemeClr val="tx1"/>
                          </a:solidFill>
                          <a:effectLst/>
                        </a:rPr>
                        <a:t>Çevre, Şehircilik ve İklim Değişikliği Bakanlığı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extLst>
                  <a:ext uri="{0D108BD9-81ED-4DB2-BD59-A6C34878D82A}">
                    <a16:rowId xmlns:a16="http://schemas.microsoft.com/office/drawing/2014/main" val="2340158546"/>
                  </a:ext>
                </a:extLst>
              </a:tr>
              <a:tr h="227023">
                <a:tc>
                  <a:txBody>
                    <a:bodyPr/>
                    <a:lstStyle/>
                    <a:p>
                      <a:pPr>
                        <a:lnSpc>
                          <a:spcPct val="106000"/>
                        </a:lnSpc>
                        <a:spcAft>
                          <a:spcPts val="0"/>
                        </a:spcAft>
                      </a:pPr>
                      <a:r>
                        <a:rPr lang="tr-TR" sz="1100" b="1" kern="1200" dirty="0">
                          <a:solidFill>
                            <a:schemeClr val="tx1"/>
                          </a:solidFill>
                          <a:effectLst/>
                        </a:rPr>
                        <a:t>6 </a:t>
                      </a:r>
                      <a:endParaRPr lang="tr-TR"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tc>
                  <a:txBody>
                    <a:bodyPr/>
                    <a:lstStyle/>
                    <a:p>
                      <a:pPr>
                        <a:lnSpc>
                          <a:spcPct val="106000"/>
                        </a:lnSpc>
                        <a:spcAft>
                          <a:spcPts val="0"/>
                        </a:spcAft>
                      </a:pPr>
                      <a:r>
                        <a:rPr lang="tr-TR" sz="1400" b="1" kern="1200" dirty="0">
                          <a:solidFill>
                            <a:schemeClr val="tx1"/>
                          </a:solidFill>
                          <a:effectLst/>
                        </a:rPr>
                        <a:t>Sürdürülebilir Tüketim ve Üretim Eylem Planı İhtisas Çalışma Gr.</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tc>
                  <a:txBody>
                    <a:bodyPr/>
                    <a:lstStyle/>
                    <a:p>
                      <a:pPr>
                        <a:lnSpc>
                          <a:spcPct val="106000"/>
                        </a:lnSpc>
                        <a:spcAft>
                          <a:spcPts val="0"/>
                        </a:spcAft>
                      </a:pPr>
                      <a:r>
                        <a:rPr lang="tr-TR" sz="1400" b="1" kern="1200" dirty="0">
                          <a:solidFill>
                            <a:schemeClr val="tx1"/>
                          </a:solidFill>
                          <a:effectLst/>
                        </a:rPr>
                        <a:t>Çevre, Şehircilik ve İklim Değişikliği Bakanlığı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extLst>
                  <a:ext uri="{0D108BD9-81ED-4DB2-BD59-A6C34878D82A}">
                    <a16:rowId xmlns:a16="http://schemas.microsoft.com/office/drawing/2014/main" val="1219207817"/>
                  </a:ext>
                </a:extLst>
              </a:tr>
              <a:tr h="232811">
                <a:tc>
                  <a:txBody>
                    <a:bodyPr/>
                    <a:lstStyle/>
                    <a:p>
                      <a:pPr>
                        <a:lnSpc>
                          <a:spcPct val="106000"/>
                        </a:lnSpc>
                        <a:spcAft>
                          <a:spcPts val="0"/>
                        </a:spcAft>
                      </a:pPr>
                      <a:r>
                        <a:rPr lang="tr-TR" sz="1100" b="1" kern="1200">
                          <a:solidFill>
                            <a:schemeClr val="tx1"/>
                          </a:solidFill>
                          <a:effectLst/>
                        </a:rPr>
                        <a:t>7 </a:t>
                      </a:r>
                      <a:endParaRPr lang="tr-TR" sz="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tc>
                  <a:txBody>
                    <a:bodyPr/>
                    <a:lstStyle/>
                    <a:p>
                      <a:pPr>
                        <a:lnSpc>
                          <a:spcPct val="106000"/>
                        </a:lnSpc>
                        <a:spcAft>
                          <a:spcPts val="0"/>
                        </a:spcAft>
                      </a:pPr>
                      <a:r>
                        <a:rPr lang="tr-TR" sz="1400" b="1" kern="1200">
                          <a:solidFill>
                            <a:schemeClr val="tx1"/>
                          </a:solidFill>
                          <a:effectLst/>
                        </a:rPr>
                        <a:t>Sürdürülebilir Nihai Tüketim İhtisas Çalışma Grubu</a:t>
                      </a:r>
                      <a:endParaRPr lang="tr-T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tc>
                  <a:txBody>
                    <a:bodyPr/>
                    <a:lstStyle/>
                    <a:p>
                      <a:pPr>
                        <a:lnSpc>
                          <a:spcPct val="106000"/>
                        </a:lnSpc>
                        <a:spcAft>
                          <a:spcPts val="0"/>
                        </a:spcAft>
                      </a:pPr>
                      <a:r>
                        <a:rPr lang="tr-TR" sz="1400" b="1" kern="1200" dirty="0">
                          <a:solidFill>
                            <a:schemeClr val="tx1"/>
                          </a:solidFill>
                          <a:effectLst/>
                        </a:rPr>
                        <a:t>Ticaret Bakanlığı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extLst>
                  <a:ext uri="{0D108BD9-81ED-4DB2-BD59-A6C34878D82A}">
                    <a16:rowId xmlns:a16="http://schemas.microsoft.com/office/drawing/2014/main" val="3975602768"/>
                  </a:ext>
                </a:extLst>
              </a:tr>
              <a:tr h="213614">
                <a:tc>
                  <a:txBody>
                    <a:bodyPr/>
                    <a:lstStyle/>
                    <a:p>
                      <a:pPr>
                        <a:lnSpc>
                          <a:spcPct val="106000"/>
                        </a:lnSpc>
                        <a:spcAft>
                          <a:spcPts val="0"/>
                        </a:spcAft>
                      </a:pPr>
                      <a:r>
                        <a:rPr lang="tr-TR" sz="1100" b="1" kern="1200" dirty="0">
                          <a:solidFill>
                            <a:schemeClr val="tx1"/>
                          </a:solidFill>
                          <a:effectLst/>
                        </a:rPr>
                        <a:t>8 </a:t>
                      </a:r>
                      <a:endParaRPr lang="tr-TR"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tc>
                  <a:txBody>
                    <a:bodyPr/>
                    <a:lstStyle/>
                    <a:p>
                      <a:pPr>
                        <a:lnSpc>
                          <a:spcPct val="106000"/>
                        </a:lnSpc>
                        <a:spcAft>
                          <a:spcPts val="0"/>
                        </a:spcAft>
                      </a:pPr>
                      <a:r>
                        <a:rPr lang="tr-TR" sz="1400" b="1" kern="1200">
                          <a:solidFill>
                            <a:schemeClr val="tx1"/>
                          </a:solidFill>
                          <a:effectLst/>
                        </a:rPr>
                        <a:t>Çelik Sektörü İhtisas Çalışma Grubu</a:t>
                      </a:r>
                      <a:endParaRPr lang="tr-T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tc>
                  <a:txBody>
                    <a:bodyPr/>
                    <a:lstStyle/>
                    <a:p>
                      <a:pPr>
                        <a:lnSpc>
                          <a:spcPct val="106000"/>
                        </a:lnSpc>
                        <a:spcAft>
                          <a:spcPts val="0"/>
                        </a:spcAft>
                      </a:pPr>
                      <a:r>
                        <a:rPr lang="tr-TR" sz="1400" b="1" kern="1200" dirty="0">
                          <a:solidFill>
                            <a:schemeClr val="tx1"/>
                          </a:solidFill>
                          <a:effectLst/>
                        </a:rPr>
                        <a:t>Sanayi ve Teknoloji Bakanlığı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extLst>
                  <a:ext uri="{0D108BD9-81ED-4DB2-BD59-A6C34878D82A}">
                    <a16:rowId xmlns:a16="http://schemas.microsoft.com/office/drawing/2014/main" val="2500627656"/>
                  </a:ext>
                </a:extLst>
              </a:tr>
              <a:tr h="213614">
                <a:tc>
                  <a:txBody>
                    <a:bodyPr/>
                    <a:lstStyle/>
                    <a:p>
                      <a:pPr>
                        <a:lnSpc>
                          <a:spcPct val="106000"/>
                        </a:lnSpc>
                        <a:spcAft>
                          <a:spcPts val="0"/>
                        </a:spcAft>
                      </a:pPr>
                      <a:r>
                        <a:rPr lang="tr-TR" sz="1100" b="1" kern="1200">
                          <a:solidFill>
                            <a:schemeClr val="tx1"/>
                          </a:solidFill>
                          <a:effectLst/>
                        </a:rPr>
                        <a:t>9 </a:t>
                      </a:r>
                      <a:endParaRPr lang="tr-TR" sz="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tc>
                  <a:txBody>
                    <a:bodyPr/>
                    <a:lstStyle/>
                    <a:p>
                      <a:pPr>
                        <a:lnSpc>
                          <a:spcPct val="106000"/>
                        </a:lnSpc>
                        <a:spcAft>
                          <a:spcPts val="0"/>
                        </a:spcAft>
                      </a:pPr>
                      <a:r>
                        <a:rPr lang="tr-TR" sz="1400" b="1" kern="1200">
                          <a:solidFill>
                            <a:schemeClr val="tx1"/>
                          </a:solidFill>
                          <a:effectLst/>
                        </a:rPr>
                        <a:t>Alüminyum Sektörü İhtisas Çalışma Grubu</a:t>
                      </a:r>
                      <a:endParaRPr lang="tr-T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tc>
                  <a:txBody>
                    <a:bodyPr/>
                    <a:lstStyle/>
                    <a:p>
                      <a:pPr>
                        <a:lnSpc>
                          <a:spcPct val="106000"/>
                        </a:lnSpc>
                        <a:spcAft>
                          <a:spcPts val="0"/>
                        </a:spcAft>
                      </a:pPr>
                      <a:r>
                        <a:rPr lang="tr-TR" sz="1400" b="1" kern="1200" dirty="0">
                          <a:solidFill>
                            <a:schemeClr val="tx1"/>
                          </a:solidFill>
                          <a:effectLst/>
                        </a:rPr>
                        <a:t>Sanayi ve Teknoloji Bakanlığı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extLst>
                  <a:ext uri="{0D108BD9-81ED-4DB2-BD59-A6C34878D82A}">
                    <a16:rowId xmlns:a16="http://schemas.microsoft.com/office/drawing/2014/main" val="2197441245"/>
                  </a:ext>
                </a:extLst>
              </a:tr>
              <a:tr h="251567">
                <a:tc>
                  <a:txBody>
                    <a:bodyPr/>
                    <a:lstStyle/>
                    <a:p>
                      <a:pPr>
                        <a:lnSpc>
                          <a:spcPct val="106000"/>
                        </a:lnSpc>
                        <a:spcAft>
                          <a:spcPts val="0"/>
                        </a:spcAft>
                      </a:pPr>
                      <a:r>
                        <a:rPr lang="tr-TR" sz="1100" b="1" kern="1200" dirty="0">
                          <a:solidFill>
                            <a:schemeClr val="tx1"/>
                          </a:solidFill>
                          <a:effectLst/>
                        </a:rPr>
                        <a:t>10 </a:t>
                      </a:r>
                      <a:endParaRPr lang="tr-TR"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tc>
                  <a:txBody>
                    <a:bodyPr/>
                    <a:lstStyle/>
                    <a:p>
                      <a:pPr>
                        <a:lnSpc>
                          <a:spcPct val="106000"/>
                        </a:lnSpc>
                        <a:spcAft>
                          <a:spcPts val="0"/>
                        </a:spcAft>
                      </a:pPr>
                      <a:r>
                        <a:rPr lang="tr-TR" sz="1400" b="1" kern="1200" dirty="0">
                          <a:solidFill>
                            <a:schemeClr val="tx1"/>
                          </a:solidFill>
                          <a:effectLst/>
                        </a:rPr>
                        <a:t>Çimento Sektörü İhtisas Çalışma Grubu</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tc>
                  <a:txBody>
                    <a:bodyPr/>
                    <a:lstStyle/>
                    <a:p>
                      <a:pPr>
                        <a:lnSpc>
                          <a:spcPct val="106000"/>
                        </a:lnSpc>
                        <a:spcAft>
                          <a:spcPts val="0"/>
                        </a:spcAft>
                      </a:pPr>
                      <a:r>
                        <a:rPr lang="tr-TR" sz="1400" b="1" kern="1200" dirty="0">
                          <a:solidFill>
                            <a:schemeClr val="tx1"/>
                          </a:solidFill>
                          <a:effectLst/>
                        </a:rPr>
                        <a:t>Sanayi ve Teknoloji Bakanlığı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extLst>
                  <a:ext uri="{0D108BD9-81ED-4DB2-BD59-A6C34878D82A}">
                    <a16:rowId xmlns:a16="http://schemas.microsoft.com/office/drawing/2014/main" val="1441470012"/>
                  </a:ext>
                </a:extLst>
              </a:tr>
              <a:tr h="213636">
                <a:tc>
                  <a:txBody>
                    <a:bodyPr/>
                    <a:lstStyle/>
                    <a:p>
                      <a:pPr>
                        <a:lnSpc>
                          <a:spcPct val="106000"/>
                        </a:lnSpc>
                        <a:spcAft>
                          <a:spcPts val="0"/>
                        </a:spcAft>
                      </a:pPr>
                      <a:r>
                        <a:rPr lang="tr-TR" sz="1100" b="1" kern="1200">
                          <a:solidFill>
                            <a:schemeClr val="tx1"/>
                          </a:solidFill>
                          <a:effectLst/>
                        </a:rPr>
                        <a:t>11</a:t>
                      </a:r>
                      <a:endParaRPr lang="tr-TR" sz="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tc>
                  <a:txBody>
                    <a:bodyPr/>
                    <a:lstStyle/>
                    <a:p>
                      <a:pPr>
                        <a:lnSpc>
                          <a:spcPct val="106000"/>
                        </a:lnSpc>
                        <a:spcAft>
                          <a:spcPts val="0"/>
                        </a:spcAft>
                      </a:pPr>
                      <a:r>
                        <a:rPr lang="tr-TR" sz="1400" b="1" kern="1200" dirty="0">
                          <a:solidFill>
                            <a:schemeClr val="tx1"/>
                          </a:solidFill>
                          <a:effectLst/>
                        </a:rPr>
                        <a:t>Tekstil ve Konfeksiyon Sektörü İhtisas Çalışma Grubu</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tc>
                  <a:txBody>
                    <a:bodyPr/>
                    <a:lstStyle/>
                    <a:p>
                      <a:pPr>
                        <a:lnSpc>
                          <a:spcPct val="106000"/>
                        </a:lnSpc>
                        <a:spcAft>
                          <a:spcPts val="0"/>
                        </a:spcAft>
                      </a:pPr>
                      <a:r>
                        <a:rPr lang="tr-TR" sz="1400" b="1" kern="1200" dirty="0">
                          <a:solidFill>
                            <a:schemeClr val="tx1"/>
                          </a:solidFill>
                          <a:effectLst/>
                        </a:rPr>
                        <a:t>Ticaret Bakanlığı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extLst>
                  <a:ext uri="{0D108BD9-81ED-4DB2-BD59-A6C34878D82A}">
                    <a16:rowId xmlns:a16="http://schemas.microsoft.com/office/drawing/2014/main" val="4002845816"/>
                  </a:ext>
                </a:extLst>
              </a:tr>
              <a:tr h="213636">
                <a:tc>
                  <a:txBody>
                    <a:bodyPr/>
                    <a:lstStyle/>
                    <a:p>
                      <a:pPr>
                        <a:lnSpc>
                          <a:spcPct val="106000"/>
                        </a:lnSpc>
                        <a:spcAft>
                          <a:spcPts val="0"/>
                        </a:spcAft>
                      </a:pPr>
                      <a:r>
                        <a:rPr lang="tr-TR" sz="1100" b="1" kern="1200" dirty="0">
                          <a:solidFill>
                            <a:schemeClr val="tx1"/>
                          </a:solidFill>
                          <a:effectLst/>
                        </a:rPr>
                        <a:t>12</a:t>
                      </a:r>
                      <a:endParaRPr lang="tr-TR"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tc>
                  <a:txBody>
                    <a:bodyPr/>
                    <a:lstStyle/>
                    <a:p>
                      <a:pPr>
                        <a:lnSpc>
                          <a:spcPct val="106000"/>
                        </a:lnSpc>
                        <a:spcAft>
                          <a:spcPts val="0"/>
                        </a:spcAft>
                      </a:pPr>
                      <a:r>
                        <a:rPr lang="tr-TR" sz="1400" b="1" kern="1200">
                          <a:solidFill>
                            <a:schemeClr val="tx1"/>
                          </a:solidFill>
                          <a:effectLst/>
                        </a:rPr>
                        <a:t>İnşaat Sektörü İhtisas Çalışma Grubu</a:t>
                      </a:r>
                      <a:endParaRPr lang="tr-T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tc>
                  <a:txBody>
                    <a:bodyPr/>
                    <a:lstStyle/>
                    <a:p>
                      <a:pPr>
                        <a:lnSpc>
                          <a:spcPct val="106000"/>
                        </a:lnSpc>
                        <a:spcAft>
                          <a:spcPts val="0"/>
                        </a:spcAft>
                      </a:pPr>
                      <a:r>
                        <a:rPr lang="tr-TR" sz="1400" b="1" kern="1200" dirty="0">
                          <a:solidFill>
                            <a:schemeClr val="tx1"/>
                          </a:solidFill>
                          <a:effectLst/>
                        </a:rPr>
                        <a:t>Ticaret Bakanlığı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extLst>
                  <a:ext uri="{0D108BD9-81ED-4DB2-BD59-A6C34878D82A}">
                    <a16:rowId xmlns:a16="http://schemas.microsoft.com/office/drawing/2014/main" val="37821746"/>
                  </a:ext>
                </a:extLst>
              </a:tr>
              <a:tr h="213636">
                <a:tc>
                  <a:txBody>
                    <a:bodyPr/>
                    <a:lstStyle/>
                    <a:p>
                      <a:pPr>
                        <a:lnSpc>
                          <a:spcPct val="106000"/>
                        </a:lnSpc>
                        <a:spcAft>
                          <a:spcPts val="0"/>
                        </a:spcAft>
                      </a:pPr>
                      <a:r>
                        <a:rPr lang="tr-TR" sz="1100" b="1" kern="1200">
                          <a:solidFill>
                            <a:schemeClr val="tx1"/>
                          </a:solidFill>
                          <a:effectLst/>
                        </a:rPr>
                        <a:t>13</a:t>
                      </a:r>
                      <a:endParaRPr lang="tr-TR" sz="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tc>
                  <a:txBody>
                    <a:bodyPr/>
                    <a:lstStyle/>
                    <a:p>
                      <a:pPr>
                        <a:lnSpc>
                          <a:spcPct val="106000"/>
                        </a:lnSpc>
                        <a:spcAft>
                          <a:spcPts val="0"/>
                        </a:spcAft>
                      </a:pPr>
                      <a:r>
                        <a:rPr lang="tr-TR" sz="1400" b="1" kern="1200">
                          <a:solidFill>
                            <a:schemeClr val="tx1"/>
                          </a:solidFill>
                          <a:effectLst/>
                        </a:rPr>
                        <a:t>Yeşil Finansman İhtisas Çalışma Grubu</a:t>
                      </a:r>
                      <a:endParaRPr lang="tr-T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tc>
                  <a:txBody>
                    <a:bodyPr/>
                    <a:lstStyle/>
                    <a:p>
                      <a:pPr>
                        <a:lnSpc>
                          <a:spcPct val="106000"/>
                        </a:lnSpc>
                        <a:spcAft>
                          <a:spcPts val="0"/>
                        </a:spcAft>
                      </a:pPr>
                      <a:r>
                        <a:rPr lang="tr-TR" sz="1400" b="1" kern="1200" dirty="0">
                          <a:solidFill>
                            <a:schemeClr val="tx1"/>
                          </a:solidFill>
                          <a:effectLst/>
                        </a:rPr>
                        <a:t>Hazine ve Maliye Bakanlığı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extLst>
                  <a:ext uri="{0D108BD9-81ED-4DB2-BD59-A6C34878D82A}">
                    <a16:rowId xmlns:a16="http://schemas.microsoft.com/office/drawing/2014/main" val="508879112"/>
                  </a:ext>
                </a:extLst>
              </a:tr>
              <a:tr h="243200">
                <a:tc>
                  <a:txBody>
                    <a:bodyPr/>
                    <a:lstStyle/>
                    <a:p>
                      <a:pPr>
                        <a:lnSpc>
                          <a:spcPct val="106000"/>
                        </a:lnSpc>
                        <a:spcAft>
                          <a:spcPts val="0"/>
                        </a:spcAft>
                      </a:pPr>
                      <a:r>
                        <a:rPr lang="tr-TR" sz="1100" b="1" kern="1200" dirty="0">
                          <a:solidFill>
                            <a:schemeClr val="tx1"/>
                          </a:solidFill>
                          <a:effectLst/>
                        </a:rPr>
                        <a:t>14</a:t>
                      </a:r>
                      <a:endParaRPr lang="tr-TR"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tc>
                  <a:txBody>
                    <a:bodyPr/>
                    <a:lstStyle/>
                    <a:p>
                      <a:pPr>
                        <a:lnSpc>
                          <a:spcPct val="106000"/>
                        </a:lnSpc>
                        <a:spcAft>
                          <a:spcPts val="0"/>
                        </a:spcAft>
                      </a:pPr>
                      <a:r>
                        <a:rPr lang="tr-TR" sz="1400" b="1" kern="1200">
                          <a:solidFill>
                            <a:schemeClr val="tx1"/>
                          </a:solidFill>
                          <a:effectLst/>
                        </a:rPr>
                        <a:t>AB Projelerinin Finansmanı İhtisas Çalışma Grubu</a:t>
                      </a:r>
                      <a:endParaRPr lang="tr-T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tc>
                  <a:txBody>
                    <a:bodyPr/>
                    <a:lstStyle/>
                    <a:p>
                      <a:pPr>
                        <a:lnSpc>
                          <a:spcPct val="106000"/>
                        </a:lnSpc>
                        <a:spcAft>
                          <a:spcPts val="0"/>
                        </a:spcAft>
                      </a:pPr>
                      <a:r>
                        <a:rPr lang="tr-TR" sz="1400" b="1" kern="1200" dirty="0">
                          <a:solidFill>
                            <a:schemeClr val="tx1"/>
                          </a:solidFill>
                          <a:effectLst/>
                        </a:rPr>
                        <a:t>Dışişleri Bakanlığı AB Başkanlığı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extLst>
                  <a:ext uri="{0D108BD9-81ED-4DB2-BD59-A6C34878D82A}">
                    <a16:rowId xmlns:a16="http://schemas.microsoft.com/office/drawing/2014/main" val="1663133369"/>
                  </a:ext>
                </a:extLst>
              </a:tr>
              <a:tr h="223119">
                <a:tc>
                  <a:txBody>
                    <a:bodyPr/>
                    <a:lstStyle/>
                    <a:p>
                      <a:pPr>
                        <a:lnSpc>
                          <a:spcPct val="106000"/>
                        </a:lnSpc>
                        <a:spcAft>
                          <a:spcPts val="0"/>
                        </a:spcAft>
                      </a:pPr>
                      <a:r>
                        <a:rPr lang="tr-TR" sz="1100" b="1" kern="1200">
                          <a:solidFill>
                            <a:schemeClr val="tx1"/>
                          </a:solidFill>
                          <a:effectLst/>
                        </a:rPr>
                        <a:t>15 </a:t>
                      </a:r>
                      <a:endParaRPr lang="tr-TR" sz="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tc>
                  <a:txBody>
                    <a:bodyPr/>
                    <a:lstStyle/>
                    <a:p>
                      <a:pPr>
                        <a:lnSpc>
                          <a:spcPct val="106000"/>
                        </a:lnSpc>
                        <a:spcAft>
                          <a:spcPts val="0"/>
                        </a:spcAft>
                      </a:pPr>
                      <a:r>
                        <a:rPr lang="tr-TR" sz="1400" b="1" kern="1200">
                          <a:solidFill>
                            <a:schemeClr val="tx1"/>
                          </a:solidFill>
                          <a:effectLst/>
                        </a:rPr>
                        <a:t>Temiz Enerji İhtisas Çalışma Grubu</a:t>
                      </a:r>
                      <a:endParaRPr lang="tr-T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tc>
                  <a:txBody>
                    <a:bodyPr/>
                    <a:lstStyle/>
                    <a:p>
                      <a:pPr>
                        <a:lnSpc>
                          <a:spcPct val="106000"/>
                        </a:lnSpc>
                        <a:spcAft>
                          <a:spcPts val="0"/>
                        </a:spcAft>
                      </a:pPr>
                      <a:r>
                        <a:rPr lang="tr-TR" sz="1400" b="1" kern="1200" dirty="0">
                          <a:solidFill>
                            <a:schemeClr val="tx1"/>
                          </a:solidFill>
                          <a:effectLst/>
                        </a:rPr>
                        <a:t>Enerji ve Tabi Kaynaklar Bakanlığı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extLst>
                  <a:ext uri="{0D108BD9-81ED-4DB2-BD59-A6C34878D82A}">
                    <a16:rowId xmlns:a16="http://schemas.microsoft.com/office/drawing/2014/main" val="2395957465"/>
                  </a:ext>
                </a:extLst>
              </a:tr>
              <a:tr h="231072">
                <a:tc>
                  <a:txBody>
                    <a:bodyPr/>
                    <a:lstStyle/>
                    <a:p>
                      <a:pPr>
                        <a:lnSpc>
                          <a:spcPct val="106000"/>
                        </a:lnSpc>
                        <a:spcAft>
                          <a:spcPts val="0"/>
                        </a:spcAft>
                      </a:pPr>
                      <a:r>
                        <a:rPr lang="tr-TR" sz="1100" b="1" kern="1200" dirty="0">
                          <a:solidFill>
                            <a:schemeClr val="tx1"/>
                          </a:solidFill>
                          <a:effectLst/>
                        </a:rPr>
                        <a:t>16</a:t>
                      </a:r>
                      <a:endParaRPr lang="tr-TR"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tc>
                  <a:txBody>
                    <a:bodyPr/>
                    <a:lstStyle/>
                    <a:p>
                      <a:pPr>
                        <a:lnSpc>
                          <a:spcPct val="115000"/>
                        </a:lnSpc>
                        <a:spcAft>
                          <a:spcPts val="900"/>
                        </a:spcAft>
                      </a:pPr>
                      <a:r>
                        <a:rPr lang="tr-TR" sz="1400" b="1" kern="1200">
                          <a:solidFill>
                            <a:schemeClr val="tx1"/>
                          </a:solidFill>
                          <a:effectLst/>
                        </a:rPr>
                        <a:t>Sürdürülebilir Ürünlere İlişkin İhtisas Çalışma Grubu</a:t>
                      </a:r>
                      <a:endParaRPr lang="tr-T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tc>
                  <a:txBody>
                    <a:bodyPr/>
                    <a:lstStyle/>
                    <a:p>
                      <a:pPr>
                        <a:lnSpc>
                          <a:spcPct val="106000"/>
                        </a:lnSpc>
                        <a:spcAft>
                          <a:spcPts val="0"/>
                        </a:spcAft>
                      </a:pPr>
                      <a:r>
                        <a:rPr lang="tr-TR" sz="1400" b="1" kern="1200" dirty="0">
                          <a:solidFill>
                            <a:schemeClr val="tx1"/>
                          </a:solidFill>
                          <a:effectLst/>
                        </a:rPr>
                        <a:t>Ticaret Bakanlığı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extLst>
                  <a:ext uri="{0D108BD9-81ED-4DB2-BD59-A6C34878D82A}">
                    <a16:rowId xmlns:a16="http://schemas.microsoft.com/office/drawing/2014/main" val="2745092541"/>
                  </a:ext>
                </a:extLst>
              </a:tr>
              <a:tr h="288938">
                <a:tc>
                  <a:txBody>
                    <a:bodyPr/>
                    <a:lstStyle/>
                    <a:p>
                      <a:pPr>
                        <a:lnSpc>
                          <a:spcPct val="106000"/>
                        </a:lnSpc>
                        <a:spcAft>
                          <a:spcPts val="0"/>
                        </a:spcAft>
                      </a:pPr>
                      <a:r>
                        <a:rPr lang="tr-TR" sz="1100" b="1" kern="1200">
                          <a:solidFill>
                            <a:schemeClr val="tx1"/>
                          </a:solidFill>
                          <a:effectLst/>
                        </a:rPr>
                        <a:t>17 </a:t>
                      </a:r>
                      <a:endParaRPr lang="tr-TR" sz="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tc>
                  <a:txBody>
                    <a:bodyPr/>
                    <a:lstStyle/>
                    <a:p>
                      <a:pPr>
                        <a:lnSpc>
                          <a:spcPct val="106000"/>
                        </a:lnSpc>
                        <a:spcAft>
                          <a:spcPts val="0"/>
                        </a:spcAft>
                      </a:pPr>
                      <a:r>
                        <a:rPr lang="tr-TR" sz="1400" b="1" kern="1200">
                          <a:solidFill>
                            <a:schemeClr val="tx1"/>
                          </a:solidFill>
                          <a:effectLst/>
                        </a:rPr>
                        <a:t>Sürdürülebilir Tarım İhtisas Çalışma Grubu</a:t>
                      </a:r>
                      <a:endParaRPr lang="tr-T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tc>
                  <a:txBody>
                    <a:bodyPr/>
                    <a:lstStyle/>
                    <a:p>
                      <a:pPr>
                        <a:lnSpc>
                          <a:spcPct val="106000"/>
                        </a:lnSpc>
                        <a:spcAft>
                          <a:spcPts val="0"/>
                        </a:spcAft>
                      </a:pPr>
                      <a:r>
                        <a:rPr lang="tr-TR" sz="1400" b="1" kern="1200" dirty="0">
                          <a:solidFill>
                            <a:schemeClr val="tx1"/>
                          </a:solidFill>
                          <a:effectLst/>
                        </a:rPr>
                        <a:t>Tarım ve Orman Bakanlığı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extLst>
                  <a:ext uri="{0D108BD9-81ED-4DB2-BD59-A6C34878D82A}">
                    <a16:rowId xmlns:a16="http://schemas.microsoft.com/office/drawing/2014/main" val="1330852744"/>
                  </a:ext>
                </a:extLst>
              </a:tr>
              <a:tr h="213614">
                <a:tc>
                  <a:txBody>
                    <a:bodyPr/>
                    <a:lstStyle/>
                    <a:p>
                      <a:pPr>
                        <a:lnSpc>
                          <a:spcPct val="106000"/>
                        </a:lnSpc>
                        <a:spcAft>
                          <a:spcPts val="0"/>
                        </a:spcAft>
                      </a:pPr>
                      <a:r>
                        <a:rPr lang="tr-TR" sz="1100" b="1" kern="1200" dirty="0">
                          <a:solidFill>
                            <a:schemeClr val="tx1"/>
                          </a:solidFill>
                          <a:effectLst/>
                        </a:rPr>
                        <a:t>18 </a:t>
                      </a:r>
                      <a:endParaRPr lang="tr-TR"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tc>
                  <a:txBody>
                    <a:bodyPr/>
                    <a:lstStyle/>
                    <a:p>
                      <a:pPr>
                        <a:lnSpc>
                          <a:spcPct val="106000"/>
                        </a:lnSpc>
                        <a:spcAft>
                          <a:spcPts val="0"/>
                        </a:spcAft>
                      </a:pPr>
                      <a:r>
                        <a:rPr lang="tr-TR" sz="1400" b="1" kern="1200">
                          <a:solidFill>
                            <a:schemeClr val="tx1"/>
                          </a:solidFill>
                          <a:effectLst/>
                        </a:rPr>
                        <a:t>Sürdürülebilir Akıllı Hareketlilik İhtisas Çalışma Grubu</a:t>
                      </a:r>
                      <a:endParaRPr lang="tr-T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tc>
                  <a:txBody>
                    <a:bodyPr/>
                    <a:lstStyle/>
                    <a:p>
                      <a:pPr>
                        <a:lnSpc>
                          <a:spcPct val="106000"/>
                        </a:lnSpc>
                        <a:spcAft>
                          <a:spcPts val="0"/>
                        </a:spcAft>
                      </a:pPr>
                      <a:r>
                        <a:rPr lang="tr-TR" sz="1400" b="1" kern="1200" dirty="0">
                          <a:solidFill>
                            <a:schemeClr val="tx1"/>
                          </a:solidFill>
                          <a:effectLst/>
                        </a:rPr>
                        <a:t>Ulaştırma ve Altyapı Bakanlığı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extLst>
                  <a:ext uri="{0D108BD9-81ED-4DB2-BD59-A6C34878D82A}">
                    <a16:rowId xmlns:a16="http://schemas.microsoft.com/office/drawing/2014/main" val="3099168545"/>
                  </a:ext>
                </a:extLst>
              </a:tr>
              <a:tr h="252681">
                <a:tc>
                  <a:txBody>
                    <a:bodyPr/>
                    <a:lstStyle/>
                    <a:p>
                      <a:pPr>
                        <a:lnSpc>
                          <a:spcPct val="106000"/>
                        </a:lnSpc>
                        <a:spcAft>
                          <a:spcPts val="0"/>
                        </a:spcAft>
                      </a:pPr>
                      <a:r>
                        <a:rPr lang="tr-TR" sz="1100" b="1" kern="1200">
                          <a:solidFill>
                            <a:schemeClr val="tx1"/>
                          </a:solidFill>
                          <a:effectLst/>
                        </a:rPr>
                        <a:t>19</a:t>
                      </a:r>
                      <a:endParaRPr lang="tr-TR" sz="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tc>
                  <a:txBody>
                    <a:bodyPr/>
                    <a:lstStyle/>
                    <a:p>
                      <a:pPr>
                        <a:lnSpc>
                          <a:spcPct val="106000"/>
                        </a:lnSpc>
                        <a:spcAft>
                          <a:spcPts val="0"/>
                        </a:spcAft>
                      </a:pPr>
                      <a:r>
                        <a:rPr lang="tr-TR" sz="1400" b="1" kern="1200">
                          <a:solidFill>
                            <a:schemeClr val="tx1"/>
                          </a:solidFill>
                          <a:effectLst/>
                        </a:rPr>
                        <a:t>Adil Geçiş Politikaları İhtisas Çalışma Grubu</a:t>
                      </a:r>
                      <a:endParaRPr lang="tr-T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tc>
                  <a:txBody>
                    <a:bodyPr/>
                    <a:lstStyle/>
                    <a:p>
                      <a:pPr>
                        <a:lnSpc>
                          <a:spcPct val="106000"/>
                        </a:lnSpc>
                        <a:spcAft>
                          <a:spcPts val="0"/>
                        </a:spcAft>
                      </a:pPr>
                      <a:r>
                        <a:rPr lang="tr-TR" sz="1400" b="1" kern="1200" dirty="0">
                          <a:solidFill>
                            <a:schemeClr val="tx1"/>
                          </a:solidFill>
                          <a:effectLst/>
                        </a:rPr>
                        <a:t>Çalışma ve Sosyal Güvenlik Bakanlığı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bg1">
                        <a:lumMod val="85000"/>
                      </a:schemeClr>
                    </a:solidFill>
                  </a:tcPr>
                </a:tc>
                <a:extLst>
                  <a:ext uri="{0D108BD9-81ED-4DB2-BD59-A6C34878D82A}">
                    <a16:rowId xmlns:a16="http://schemas.microsoft.com/office/drawing/2014/main" val="3622601954"/>
                  </a:ext>
                </a:extLst>
              </a:tr>
              <a:tr h="213614">
                <a:tc>
                  <a:txBody>
                    <a:bodyPr/>
                    <a:lstStyle/>
                    <a:p>
                      <a:pPr>
                        <a:lnSpc>
                          <a:spcPct val="106000"/>
                        </a:lnSpc>
                        <a:spcAft>
                          <a:spcPts val="0"/>
                        </a:spcAft>
                      </a:pPr>
                      <a:r>
                        <a:rPr lang="tr-TR" sz="1100" b="1" kern="1200" dirty="0">
                          <a:solidFill>
                            <a:schemeClr val="tx1"/>
                          </a:solidFill>
                          <a:effectLst/>
                        </a:rPr>
                        <a:t>20 </a:t>
                      </a:r>
                      <a:endParaRPr lang="tr-TR"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tc>
                  <a:txBody>
                    <a:bodyPr/>
                    <a:lstStyle/>
                    <a:p>
                      <a:pPr>
                        <a:lnSpc>
                          <a:spcPct val="106000"/>
                        </a:lnSpc>
                        <a:spcAft>
                          <a:spcPts val="0"/>
                        </a:spcAft>
                      </a:pPr>
                      <a:r>
                        <a:rPr lang="tr-TR" sz="1400" b="1" kern="1200">
                          <a:solidFill>
                            <a:schemeClr val="tx1"/>
                          </a:solidFill>
                          <a:effectLst/>
                        </a:rPr>
                        <a:t>Eğitim-Öğretimde Yeşil Dönüşüm İhtisas Çalışma Grubu</a:t>
                      </a:r>
                      <a:endParaRPr lang="tr-T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tc>
                  <a:txBody>
                    <a:bodyPr/>
                    <a:lstStyle/>
                    <a:p>
                      <a:pPr>
                        <a:lnSpc>
                          <a:spcPct val="106000"/>
                        </a:lnSpc>
                        <a:spcAft>
                          <a:spcPts val="0"/>
                        </a:spcAft>
                      </a:pPr>
                      <a:r>
                        <a:rPr lang="tr-TR" sz="1400" b="1" kern="1200" dirty="0">
                          <a:solidFill>
                            <a:schemeClr val="tx1"/>
                          </a:solidFill>
                          <a:effectLst/>
                        </a:rPr>
                        <a:t>Milli Eğitim Bakanlığı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32" marR="35732" marT="7243" marB="0" anchor="ctr">
                    <a:solidFill>
                      <a:schemeClr val="accent5">
                        <a:lumMod val="60000"/>
                        <a:lumOff val="40000"/>
                      </a:schemeClr>
                    </a:solidFill>
                  </a:tcPr>
                </a:tc>
                <a:extLst>
                  <a:ext uri="{0D108BD9-81ED-4DB2-BD59-A6C34878D82A}">
                    <a16:rowId xmlns:a16="http://schemas.microsoft.com/office/drawing/2014/main" val="127185076"/>
                  </a:ext>
                </a:extLst>
              </a:tr>
            </a:tbl>
          </a:graphicData>
        </a:graphic>
      </p:graphicFrame>
    </p:spTree>
    <p:extLst>
      <p:ext uri="{BB962C8B-B14F-4D97-AF65-F5344CB8AC3E}">
        <p14:creationId xmlns:p14="http://schemas.microsoft.com/office/powerpoint/2010/main" val="284159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733" y="-175846"/>
            <a:ext cx="13861733" cy="7797225"/>
          </a:xfrm>
          <a:prstGeom prst="rect">
            <a:avLst/>
          </a:prstGeom>
        </p:spPr>
      </p:pic>
      <p:sp>
        <p:nvSpPr>
          <p:cNvPr id="5" name="Dikdörtgen 4"/>
          <p:cNvSpPr/>
          <p:nvPr/>
        </p:nvSpPr>
        <p:spPr>
          <a:xfrm>
            <a:off x="-82063" y="621324"/>
            <a:ext cx="12274063" cy="6247864"/>
          </a:xfrm>
          <a:prstGeom prst="rect">
            <a:avLst/>
          </a:prstGeom>
        </p:spPr>
        <p:txBody>
          <a:bodyPr wrap="square">
            <a:spAutoFit/>
          </a:bodyPr>
          <a:lstStyle/>
          <a:p>
            <a:pPr marL="285750" lvl="0" indent="-285750">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tr-TR" sz="2000" dirty="0">
                <a:latin typeface="Arial" panose="020B0604020202020204" pitchFamily="34" charset="0"/>
                <a:cs typeface="Arial" panose="020B0604020202020204" pitchFamily="34" charset="0"/>
              </a:rPr>
              <a:t>Avrupa Yeşil </a:t>
            </a:r>
            <a:r>
              <a:rPr lang="tr-TR" sz="2000" dirty="0" err="1">
                <a:latin typeface="Arial" panose="020B0604020202020204" pitchFamily="34" charset="0"/>
                <a:cs typeface="Arial" panose="020B0604020202020204" pitchFamily="34" charset="0"/>
              </a:rPr>
              <a:t>Mutabakatı’nın</a:t>
            </a:r>
            <a:r>
              <a:rPr lang="tr-TR" sz="2000" dirty="0">
                <a:latin typeface="Arial" panose="020B0604020202020204" pitchFamily="34" charset="0"/>
                <a:cs typeface="Arial" panose="020B0604020202020204" pitchFamily="34" charset="0"/>
              </a:rPr>
              <a:t> en önemli bileşeni Döngüsel Ekonomi Eylem Planıdır. </a:t>
            </a:r>
          </a:p>
          <a:p>
            <a:pPr lvl="0"/>
            <a:endParaRPr lang="tr-TR"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Avrupa Komisyonu tarafından 30 Mart 2022 tarihinde bir dizi strateji ve mevzuat önerisi sunulmuştur.</a:t>
            </a:r>
          </a:p>
          <a:p>
            <a:endParaRPr lang="tr-TR"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Amaç: AB pazarındaki tüm ürünlerin tasarım aşamasından tüketim, atık yaratma aşamasına kadar daha çevre dostu, döngüsel ve enerji verimli olması, AB’nin girdi bağımlılığının azaltılması </a:t>
            </a:r>
          </a:p>
          <a:p>
            <a:pPr lvl="0"/>
            <a:endParaRPr lang="tr-TR"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Döngüsel Ekonomide   Stratejik Sektörler: </a:t>
            </a:r>
            <a:r>
              <a:rPr lang="tr-TR" sz="2000" b="1" dirty="0">
                <a:solidFill>
                  <a:srgbClr val="FF0000"/>
                </a:solidFill>
                <a:latin typeface="Arial" panose="020B0604020202020204" pitchFamily="34" charset="0"/>
                <a:cs typeface="Arial" panose="020B0604020202020204" pitchFamily="34" charset="0"/>
              </a:rPr>
              <a:t>Tekstil, Plastikler, Piller/Bataryalar, Ambalaj, Yapı Malzemeleri, Gıda, Elektronik </a:t>
            </a:r>
          </a:p>
          <a:p>
            <a:pPr marL="800100" lvl="1" indent="-342900">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Sürdürülebilir Ürün İnisiyatifi: Tüketici haklarından, üreticilerin genişletilmiş sorumluluğuna kadar 	yeni bir çerçeve oluşturmakta</a:t>
            </a:r>
            <a:endParaRPr lang="tr-TR" sz="2000" b="1" dirty="0">
              <a:solidFill>
                <a:srgbClr val="FF00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tr-TR" sz="2000" b="1" dirty="0">
              <a:solidFill>
                <a:srgbClr val="FF00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tr-TR" sz="2000" b="1"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Sürdürülebilir Ürünler için  Eko-Design Yönetmeliği Zorunlu Kurallar </a:t>
            </a:r>
          </a:p>
          <a:p>
            <a:pPr marL="1200150" lvl="2" indent="-285750">
              <a:buFont typeface="Arial" panose="020B0604020202020204" pitchFamily="34" charset="0"/>
              <a:buChar char="•"/>
            </a:pPr>
            <a:r>
              <a:rPr lang="tr-TR" sz="1600" dirty="0">
                <a:latin typeface="Arial" panose="020B0604020202020204" pitchFamily="34" charset="0"/>
                <a:cs typeface="Arial" panose="020B0604020202020204" pitchFamily="34" charset="0"/>
              </a:rPr>
              <a:t>Ürünlerin karbon ve çevresel </a:t>
            </a:r>
            <a:r>
              <a:rPr lang="tr-TR" sz="1600" dirty="0" err="1">
                <a:latin typeface="Arial" panose="020B0604020202020204" pitchFamily="34" charset="0"/>
                <a:cs typeface="Arial" panose="020B0604020202020204" pitchFamily="34" charset="0"/>
              </a:rPr>
              <a:t>ayakizinin</a:t>
            </a:r>
            <a:r>
              <a:rPr lang="tr-TR" sz="1600" dirty="0">
                <a:latin typeface="Arial" panose="020B0604020202020204" pitchFamily="34" charset="0"/>
                <a:cs typeface="Arial" panose="020B0604020202020204" pitchFamily="34" charset="0"/>
              </a:rPr>
              <a:t> azaltılması</a:t>
            </a:r>
          </a:p>
          <a:p>
            <a:pPr marL="1257300" lvl="2" indent="-342900">
              <a:buFont typeface="Arial" panose="020B0604020202020204" pitchFamily="34" charset="0"/>
              <a:buChar char="•"/>
            </a:pPr>
            <a:r>
              <a:rPr lang="tr-TR" sz="1600" dirty="0">
                <a:latin typeface="Arial" panose="020B0604020202020204" pitchFamily="34" charset="0"/>
                <a:cs typeface="Arial" panose="020B0604020202020204" pitchFamily="34" charset="0"/>
              </a:rPr>
              <a:t>Zorunlu asgari geri dönüştürülmüş materyal kullanımı</a:t>
            </a:r>
          </a:p>
          <a:p>
            <a:pPr marL="1257300" lvl="2" indent="-342900">
              <a:buFont typeface="Arial" panose="020B0604020202020204" pitchFamily="34" charset="0"/>
              <a:buChar char="•"/>
            </a:pPr>
            <a:r>
              <a:rPr lang="tr-TR" sz="1600" dirty="0">
                <a:latin typeface="Arial" panose="020B0604020202020204" pitchFamily="34" charset="0"/>
                <a:cs typeface="Arial" panose="020B0604020202020204" pitchFamily="34" charset="0"/>
              </a:rPr>
              <a:t>Geri </a:t>
            </a:r>
            <a:r>
              <a:rPr lang="tr-TR" sz="1600" dirty="0" err="1">
                <a:latin typeface="Arial" panose="020B0604020202020204" pitchFamily="34" charset="0"/>
                <a:cs typeface="Arial" panose="020B0604020202020204" pitchFamily="34" charset="0"/>
              </a:rPr>
              <a:t>dönüştürülebilirliğin</a:t>
            </a:r>
            <a:r>
              <a:rPr lang="tr-TR" sz="1600" dirty="0">
                <a:latin typeface="Arial" panose="020B0604020202020204" pitchFamily="34" charset="0"/>
                <a:cs typeface="Arial" panose="020B0604020202020204" pitchFamily="34" charset="0"/>
              </a:rPr>
              <a:t> artırılması </a:t>
            </a:r>
          </a:p>
          <a:p>
            <a:pPr marL="1257300" lvl="2" indent="-342900">
              <a:buFont typeface="Arial" panose="020B0604020202020204" pitchFamily="34" charset="0"/>
              <a:buChar char="•"/>
            </a:pPr>
            <a:r>
              <a:rPr lang="tr-TR" sz="1600" dirty="0">
                <a:latin typeface="Arial" panose="020B0604020202020204" pitchFamily="34" charset="0"/>
                <a:cs typeface="Arial" panose="020B0604020202020204" pitchFamily="34" charset="0"/>
              </a:rPr>
              <a:t>Ürünlerin dayanıklılığının artırılması</a:t>
            </a:r>
          </a:p>
          <a:p>
            <a:pPr marL="1257300" lvl="2" indent="-342900">
              <a:buFont typeface="Arial" panose="020B0604020202020204" pitchFamily="34" charset="0"/>
              <a:buChar char="•"/>
            </a:pPr>
            <a:r>
              <a:rPr lang="tr-TR" sz="1600" dirty="0">
                <a:latin typeface="Arial" panose="020B0604020202020204" pitchFamily="34" charset="0"/>
                <a:cs typeface="Arial" panose="020B0604020202020204" pitchFamily="34" charset="0"/>
              </a:rPr>
              <a:t>Döngüsel ekonomiye uygun ürünler</a:t>
            </a:r>
          </a:p>
        </p:txBody>
      </p:sp>
      <p:sp>
        <p:nvSpPr>
          <p:cNvPr id="6" name="Dikdörtgen 5"/>
          <p:cNvSpPr/>
          <p:nvPr/>
        </p:nvSpPr>
        <p:spPr>
          <a:xfrm>
            <a:off x="1348154" y="-293077"/>
            <a:ext cx="10644554" cy="1384995"/>
          </a:xfrm>
          <a:prstGeom prst="rect">
            <a:avLst/>
          </a:prstGeom>
        </p:spPr>
        <p:txBody>
          <a:bodyPr wrap="square">
            <a:spAutoFit/>
          </a:bodyPr>
          <a:lstStyle/>
          <a:p>
            <a:endParaRPr lang="tr-TR" sz="2800" b="1" dirty="0">
              <a:solidFill>
                <a:schemeClr val="tx1">
                  <a:lumMod val="50000"/>
                </a:schemeClr>
              </a:solidFill>
            </a:endParaRPr>
          </a:p>
          <a:p>
            <a:endParaRPr lang="tr-TR" sz="2800" b="1" dirty="0">
              <a:solidFill>
                <a:schemeClr val="tx1">
                  <a:lumMod val="50000"/>
                </a:schemeClr>
              </a:solidFill>
            </a:endParaRPr>
          </a:p>
          <a:p>
            <a:r>
              <a:rPr lang="tr-TR" sz="2800" b="1" dirty="0">
                <a:solidFill>
                  <a:schemeClr val="tx1">
                    <a:lumMod val="50000"/>
                  </a:schemeClr>
                </a:solidFill>
              </a:rPr>
              <a:t>AYM SANAYİDE SÜRDÜRÜLEBİLİR DÖNGÜSEL EKONOMİ STRATEJİSİ </a:t>
            </a:r>
            <a:endParaRPr lang="tr-TR" sz="2800" b="1" dirty="0">
              <a:solidFill>
                <a:srgbClr val="002060"/>
              </a:solidFill>
            </a:endParaRPr>
          </a:p>
        </p:txBody>
      </p:sp>
      <p:sp>
        <p:nvSpPr>
          <p:cNvPr id="7" name="Slayt Numarası Yer Tutucusu 6"/>
          <p:cNvSpPr>
            <a:spLocks noGrp="1"/>
          </p:cNvSpPr>
          <p:nvPr>
            <p:ph type="sldNum" sz="quarter" idx="12"/>
          </p:nvPr>
        </p:nvSpPr>
        <p:spPr/>
        <p:txBody>
          <a:bodyPr/>
          <a:lstStyle/>
          <a:p>
            <a:fld id="{7D0A263D-10E5-4D3B-930B-69E680A1E46E}" type="slidenum">
              <a:rPr lang="tr-TR" smtClean="0"/>
              <a:t>32</a:t>
            </a:fld>
            <a:endParaRPr lang="tr-TR" dirty="0"/>
          </a:p>
        </p:txBody>
      </p:sp>
    </p:spTree>
    <p:extLst>
      <p:ext uri="{BB962C8B-B14F-4D97-AF65-F5344CB8AC3E}">
        <p14:creationId xmlns:p14="http://schemas.microsoft.com/office/powerpoint/2010/main" val="2588732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427" y="-605185"/>
            <a:ext cx="13861733" cy="7797225"/>
          </a:xfrm>
          <a:prstGeom prst="rect">
            <a:avLst/>
          </a:prstGeom>
        </p:spPr>
      </p:pic>
      <p:sp>
        <p:nvSpPr>
          <p:cNvPr id="5" name="Dikdörtgen 4"/>
          <p:cNvSpPr/>
          <p:nvPr/>
        </p:nvSpPr>
        <p:spPr>
          <a:xfrm>
            <a:off x="-457199" y="1122363"/>
            <a:ext cx="12121661" cy="4893647"/>
          </a:xfrm>
          <a:prstGeom prst="rect">
            <a:avLst/>
          </a:prstGeom>
        </p:spPr>
        <p:txBody>
          <a:bodyPr wrap="square">
            <a:spAutoFit/>
          </a:bodyPr>
          <a:lstStyle/>
          <a:p>
            <a:pPr marL="742950" lvl="1" indent="-285750" algn="just">
              <a:buFont typeface="Arial" panose="020B0604020202020204" pitchFamily="34" charset="0"/>
              <a:buChar char="•"/>
            </a:pPr>
            <a:r>
              <a:rPr lang="tr-TR" sz="2400" dirty="0">
                <a:cs typeface="Arial" panose="020B0604020202020204" pitchFamily="34" charset="0"/>
              </a:rPr>
              <a:t>Sürdürülebilir Ürünler için  Eko-Design Yönetmeliği Taslağı </a:t>
            </a:r>
            <a:r>
              <a:rPr lang="tr-TR" sz="2400" b="1" dirty="0">
                <a:solidFill>
                  <a:srgbClr val="FF0000"/>
                </a:solidFill>
                <a:cs typeface="Arial" panose="020B0604020202020204" pitchFamily="34" charset="0"/>
              </a:rPr>
              <a:t>(Hedef 2024)</a:t>
            </a:r>
          </a:p>
          <a:p>
            <a:pPr lvl="1" algn="just"/>
            <a:endParaRPr lang="tr-TR" sz="2400" b="1" dirty="0">
              <a:cs typeface="Arial" panose="020B0604020202020204" pitchFamily="34" charset="0"/>
            </a:endParaRPr>
          </a:p>
          <a:p>
            <a:pPr marL="1257300" lvl="2" indent="-342900" algn="just">
              <a:buFont typeface="Arial" panose="020B0604020202020204" pitchFamily="34" charset="0"/>
              <a:buChar char="•"/>
            </a:pPr>
            <a:r>
              <a:rPr lang="tr-TR" sz="2400" dirty="0"/>
              <a:t>Eko-Tasarım mevzuatının genişletilerek ilk aşamada tekstil, mobilya, yatak, lastik, deterjan, boya, mineral yağ, demir-çelik ve alüminyum gibi ürünlere uygulanması</a:t>
            </a:r>
          </a:p>
          <a:p>
            <a:pPr lvl="2" algn="just"/>
            <a:endParaRPr lang="tr-TR" sz="2400" dirty="0">
              <a:cs typeface="Arial" panose="020B0604020202020204" pitchFamily="34" charset="0"/>
            </a:endParaRPr>
          </a:p>
          <a:p>
            <a:pPr marL="1257300" lvl="2" indent="-342900" algn="just">
              <a:buFont typeface="Arial" panose="020B0604020202020204" pitchFamily="34" charset="0"/>
              <a:buChar char="•"/>
            </a:pPr>
            <a:r>
              <a:rPr lang="tr-TR" sz="2400" dirty="0">
                <a:cs typeface="Arial" panose="020B0604020202020204" pitchFamily="34" charset="0"/>
              </a:rPr>
              <a:t>Dijital Ürün Pasaportu </a:t>
            </a:r>
            <a:r>
              <a:rPr lang="tr-TR" sz="2400" b="1" dirty="0">
                <a:solidFill>
                  <a:srgbClr val="FF0000"/>
                </a:solidFill>
                <a:cs typeface="Arial" panose="020B0604020202020204" pitchFamily="34" charset="0"/>
              </a:rPr>
              <a:t>(Hedef 2024)</a:t>
            </a:r>
          </a:p>
          <a:p>
            <a:pPr marL="1714500" lvl="3" indent="-342900" algn="just">
              <a:buFont typeface="Arial" panose="020B0604020202020204" pitchFamily="34" charset="0"/>
              <a:buChar char="•"/>
            </a:pPr>
            <a:r>
              <a:rPr lang="tr-TR" sz="2400" dirty="0">
                <a:cs typeface="Arial" panose="020B0604020202020204" pitchFamily="34" charset="0"/>
              </a:rPr>
              <a:t>Sürdürülebilirlik performansı, çevresel </a:t>
            </a:r>
            <a:r>
              <a:rPr lang="tr-TR" sz="2400" dirty="0" err="1">
                <a:cs typeface="Arial" panose="020B0604020202020204" pitchFamily="34" charset="0"/>
              </a:rPr>
              <a:t>ayakizi</a:t>
            </a:r>
            <a:r>
              <a:rPr lang="tr-TR" sz="2400" dirty="0">
                <a:cs typeface="Arial" panose="020B0604020202020204" pitchFamily="34" charset="0"/>
              </a:rPr>
              <a:t>, ürünün geri dönüştürülmesi ve tamir edilmesine dair tüm bilgiler</a:t>
            </a:r>
          </a:p>
          <a:p>
            <a:pPr lvl="3" algn="just"/>
            <a:endParaRPr lang="tr-TR" sz="2400" dirty="0">
              <a:cs typeface="Arial" panose="020B0604020202020204" pitchFamily="34" charset="0"/>
            </a:endParaRPr>
          </a:p>
          <a:p>
            <a:pPr marL="800100" lvl="1" indent="-342900" algn="just">
              <a:buFont typeface="Arial" panose="020B0604020202020204" pitchFamily="34" charset="0"/>
              <a:buChar char="•"/>
            </a:pPr>
            <a:r>
              <a:rPr lang="tr-TR" sz="2400" dirty="0">
                <a:cs typeface="Arial" panose="020B0604020202020204" pitchFamily="34" charset="0"/>
              </a:rPr>
              <a:t>Eko-Tasarım ve Etiketleme Çalışma Planı (2022-2024)</a:t>
            </a:r>
          </a:p>
          <a:p>
            <a:pPr marL="1257300" lvl="2" indent="-342900" algn="just">
              <a:buFont typeface="Arial" panose="020B0604020202020204" pitchFamily="34" charset="0"/>
              <a:buChar char="•"/>
            </a:pPr>
            <a:r>
              <a:rPr lang="tr-TR" sz="2400" dirty="0"/>
              <a:t>Akıllı telefonlar, tabletler ve güneş enerjisi ile çalışan sistemler gibi ürün gruplarını da içerecek şekilde genişletilmesi</a:t>
            </a:r>
            <a:endParaRPr lang="tr-TR" sz="2400" dirty="0">
              <a:cs typeface="Arial" panose="020B0604020202020204" pitchFamily="34" charset="0"/>
            </a:endParaRPr>
          </a:p>
          <a:p>
            <a:pPr lvl="1"/>
            <a:endParaRPr lang="tr-TR" sz="2400" dirty="0">
              <a:cs typeface="Arial" panose="020B0604020202020204" pitchFamily="34" charset="0"/>
            </a:endParaRPr>
          </a:p>
        </p:txBody>
      </p:sp>
      <p:sp>
        <p:nvSpPr>
          <p:cNvPr id="6" name="Dikdörtgen 5"/>
          <p:cNvSpPr/>
          <p:nvPr/>
        </p:nvSpPr>
        <p:spPr>
          <a:xfrm>
            <a:off x="2045970" y="118448"/>
            <a:ext cx="10812780" cy="523220"/>
          </a:xfrm>
          <a:prstGeom prst="rect">
            <a:avLst/>
          </a:prstGeom>
        </p:spPr>
        <p:txBody>
          <a:bodyPr wrap="square">
            <a:spAutoFit/>
          </a:bodyPr>
          <a:lstStyle/>
          <a:p>
            <a:r>
              <a:rPr lang="tr-TR" sz="2800" b="1" dirty="0">
                <a:solidFill>
                  <a:schemeClr val="tx1">
                    <a:lumMod val="50000"/>
                  </a:schemeClr>
                </a:solidFill>
              </a:rPr>
              <a:t>AYM SÜRDÜRÜLEBİLİR VE DÖNGÜSEL EKONOMİ DÜZENLEME PAKETİ </a:t>
            </a:r>
            <a:endParaRPr lang="tr-TR" sz="2800" b="1" dirty="0">
              <a:solidFill>
                <a:srgbClr val="002060"/>
              </a:solidFill>
            </a:endParaRPr>
          </a:p>
        </p:txBody>
      </p:sp>
    </p:spTree>
    <p:extLst>
      <p:ext uri="{BB962C8B-B14F-4D97-AF65-F5344CB8AC3E}">
        <p14:creationId xmlns:p14="http://schemas.microsoft.com/office/powerpoint/2010/main" val="2702226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83" y="-636545"/>
            <a:ext cx="13861733" cy="7797225"/>
          </a:xfrm>
          <a:prstGeom prst="rect">
            <a:avLst/>
          </a:prstGeom>
        </p:spPr>
      </p:pic>
      <p:sp>
        <p:nvSpPr>
          <p:cNvPr id="5" name="Dikdörtgen 4"/>
          <p:cNvSpPr/>
          <p:nvPr/>
        </p:nvSpPr>
        <p:spPr>
          <a:xfrm>
            <a:off x="-422031" y="956973"/>
            <a:ext cx="12449908" cy="6124754"/>
          </a:xfrm>
          <a:prstGeom prst="rect">
            <a:avLst/>
          </a:prstGeom>
        </p:spPr>
        <p:txBody>
          <a:bodyPr wrap="square">
            <a:spAutoFit/>
          </a:bodyPr>
          <a:lstStyle/>
          <a:p>
            <a:pPr marL="742950" lvl="1" indent="-285750">
              <a:buFont typeface="Arial" panose="020B0604020202020204" pitchFamily="34" charset="0"/>
              <a:buChar char="•"/>
            </a:pPr>
            <a:endParaRPr lang="tr-TR" sz="2000" dirty="0"/>
          </a:p>
          <a:p>
            <a:pPr marL="742950" lvl="1" indent="-285750" algn="just">
              <a:buFont typeface="Arial" panose="020B0604020202020204" pitchFamily="34" charset="0"/>
              <a:buChar char="•"/>
            </a:pPr>
            <a:r>
              <a:rPr lang="tr-TR" sz="2000" dirty="0"/>
              <a:t>Avrupa Birliği (AB),  iklim değişikliğine ilişkin uluslararası kuralların tespitinde öncü rol </a:t>
            </a:r>
          </a:p>
          <a:p>
            <a:pPr lvl="1" algn="just"/>
            <a:r>
              <a:rPr lang="tr-TR" sz="2000" dirty="0"/>
              <a:t>    oynama misyonu yüklenmektedir. </a:t>
            </a:r>
          </a:p>
          <a:p>
            <a:pPr marL="800100" lvl="1" indent="-342900" algn="just">
              <a:buFont typeface="Arial" panose="020B0604020202020204" pitchFamily="34" charset="0"/>
              <a:buChar char="•"/>
            </a:pPr>
            <a:r>
              <a:rPr lang="tr-TR" sz="2000" dirty="0"/>
              <a:t>Atığın döngüsel ekonomi hedefleri çerçevesine bir kaynak olarak AB içinde dolaşımına yönelik etkin bir sistem oluşturulması amacıyla Avrupa Komisyonu tarafından Atık Sevkiyat Tüzük  taslağı hazırlanmıştır. Buna göre;</a:t>
            </a:r>
          </a:p>
          <a:p>
            <a:pPr lvl="1" algn="just"/>
            <a:endParaRPr lang="tr-TR" sz="2400" dirty="0"/>
          </a:p>
          <a:p>
            <a:pPr marL="1257300" lvl="2" indent="-342900" algn="just">
              <a:buFont typeface="Arial" panose="020B0604020202020204" pitchFamily="34" charset="0"/>
              <a:buChar char="•"/>
            </a:pPr>
            <a:r>
              <a:rPr lang="tr-TR" sz="2000" dirty="0"/>
              <a:t>Atığın döngüsel ekonomiye yeniden girişinin kolaylaştırılması amacıyla AB tarafından 3. ülkelere metal, cam, demir-dışı metal, kâğıt ve karton ile tekstil atıklarının ihracatının kısıtlanması,</a:t>
            </a:r>
          </a:p>
          <a:p>
            <a:pPr marL="1257300" lvl="2" indent="-342900" algn="just">
              <a:buFont typeface="Arial" panose="020B0604020202020204" pitchFamily="34" charset="0"/>
              <a:buChar char="•"/>
            </a:pPr>
            <a:r>
              <a:rPr lang="tr-TR" sz="2000" dirty="0"/>
              <a:t>İthalatçı ülkede atığın sürdürülebilir şekilde yönetileceğinin izlenmesi, atığı ithal eden üçüncü ülke </a:t>
            </a:r>
          </a:p>
          <a:p>
            <a:pPr lvl="2" algn="just"/>
            <a:r>
              <a:rPr lang="tr-TR" sz="2000" dirty="0"/>
              <a:t>      tesislerinin bağımsız bir kuruluş tarafından denetlenmesinin temin edilmesi, </a:t>
            </a:r>
          </a:p>
          <a:p>
            <a:pPr marL="1257300" lvl="2" indent="-342900" algn="just">
              <a:buFont typeface="Arial" panose="020B0604020202020204" pitchFamily="34" charset="0"/>
              <a:buChar char="•"/>
            </a:pPr>
            <a:r>
              <a:rPr lang="tr-TR" sz="2000" dirty="0"/>
              <a:t>Tüzük kapsamında tesisin kendi atık yönetiminin dışında ülkenin genel atık toplama ve işleme/bertaraf kapasitesinin atığa (TR için önem arz eden hurda metale) erişimde kriter olması,</a:t>
            </a:r>
          </a:p>
          <a:p>
            <a:pPr marL="1257300" lvl="2" indent="-342900" algn="just">
              <a:buFont typeface="Arial" panose="020B0604020202020204" pitchFamily="34" charset="0"/>
              <a:buChar char="•"/>
            </a:pPr>
            <a:r>
              <a:rPr lang="tr-TR" sz="2000" dirty="0"/>
              <a:t>Bu kapsamda, alüminyum ve çelik üretiminde kullanılan AB hurda metal girdisine erişimde sorun yaşanabilecek  </a:t>
            </a:r>
          </a:p>
          <a:p>
            <a:pPr lvl="2" algn="just"/>
            <a:endParaRPr lang="tr-TR" sz="2400" dirty="0">
              <a:cs typeface="Arial" panose="020B0604020202020204" pitchFamily="34" charset="0"/>
            </a:endParaRPr>
          </a:p>
          <a:p>
            <a:pPr marL="800100" lvl="1" indent="-342900" algn="just">
              <a:buFont typeface="Arial" panose="020B0604020202020204" pitchFamily="34" charset="0"/>
              <a:buChar char="•"/>
            </a:pPr>
            <a:r>
              <a:rPr lang="tr-TR" sz="2000" dirty="0"/>
              <a:t>AB’nin atık ihracatında 13,7 milyon ton ile </a:t>
            </a:r>
            <a:r>
              <a:rPr lang="tr-TR" sz="2000" b="1" dirty="0"/>
              <a:t>Türkiye ön sırada </a:t>
            </a:r>
            <a:r>
              <a:rPr lang="tr-TR" sz="2000" dirty="0"/>
              <a:t>bulunmakta</a:t>
            </a:r>
          </a:p>
          <a:p>
            <a:pPr marL="800100" lvl="1" indent="-342900" algn="just">
              <a:buFont typeface="Arial" panose="020B0604020202020204" pitchFamily="34" charset="0"/>
              <a:buChar char="•"/>
            </a:pPr>
            <a:r>
              <a:rPr lang="tr-TR" sz="2000" dirty="0"/>
              <a:t>Toplam </a:t>
            </a:r>
            <a:r>
              <a:rPr lang="tr-TR" sz="2000" b="1" dirty="0"/>
              <a:t>hurda demir ithalatımızın yaklaşık yarısı </a:t>
            </a:r>
            <a:r>
              <a:rPr lang="tr-TR" sz="2000" dirty="0"/>
              <a:t>AB</a:t>
            </a:r>
            <a:r>
              <a:rPr lang="tr-TR" sz="2000" b="1" dirty="0"/>
              <a:t> </a:t>
            </a:r>
            <a:r>
              <a:rPr lang="tr-TR" sz="2000" dirty="0"/>
              <a:t>ülkelerinden gerçekleştirilmekte</a:t>
            </a:r>
          </a:p>
          <a:p>
            <a:pPr marL="800100" lvl="1" indent="-342900" algn="just">
              <a:buFont typeface="Arial" panose="020B0604020202020204" pitchFamily="34" charset="0"/>
              <a:buChar char="•"/>
            </a:pPr>
            <a:r>
              <a:rPr lang="tr-TR" sz="2000" dirty="0">
                <a:cs typeface="Arial" panose="020B0604020202020204" pitchFamily="34" charset="0"/>
              </a:rPr>
              <a:t>AB mevzuatının yürürlüğe girmesi girdi temini açısından ülkemizi etkileyebilecektir</a:t>
            </a:r>
          </a:p>
          <a:p>
            <a:pPr lvl="1"/>
            <a:endParaRPr lang="tr-TR" sz="2400" dirty="0">
              <a:cs typeface="Arial" panose="020B0604020202020204" pitchFamily="34" charset="0"/>
            </a:endParaRPr>
          </a:p>
        </p:txBody>
      </p:sp>
      <p:sp>
        <p:nvSpPr>
          <p:cNvPr id="6" name="Dikdörtgen 5"/>
          <p:cNvSpPr/>
          <p:nvPr/>
        </p:nvSpPr>
        <p:spPr>
          <a:xfrm>
            <a:off x="2039815" y="328245"/>
            <a:ext cx="10818935" cy="523220"/>
          </a:xfrm>
          <a:prstGeom prst="rect">
            <a:avLst/>
          </a:prstGeom>
        </p:spPr>
        <p:txBody>
          <a:bodyPr wrap="square">
            <a:spAutoFit/>
          </a:bodyPr>
          <a:lstStyle/>
          <a:p>
            <a:r>
              <a:rPr lang="tr-TR" sz="2800" b="1" dirty="0">
                <a:solidFill>
                  <a:schemeClr val="tx1">
                    <a:lumMod val="50000"/>
                  </a:schemeClr>
                </a:solidFill>
              </a:rPr>
              <a:t>AYM DÖNGÜSEL EKONOMİ ve ATIK SEVKİYATI TÜZÜK TASLAĞI </a:t>
            </a:r>
            <a:endParaRPr lang="tr-TR" sz="2800" b="1" dirty="0">
              <a:solidFill>
                <a:srgbClr val="002060"/>
              </a:solidFill>
            </a:endParaRPr>
          </a:p>
        </p:txBody>
      </p:sp>
    </p:spTree>
    <p:extLst>
      <p:ext uri="{BB962C8B-B14F-4D97-AF65-F5344CB8AC3E}">
        <p14:creationId xmlns:p14="http://schemas.microsoft.com/office/powerpoint/2010/main" val="3938033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Metin kutusu 4"/>
          <p:cNvSpPr txBox="1"/>
          <p:nvPr/>
        </p:nvSpPr>
        <p:spPr>
          <a:xfrm>
            <a:off x="4649734" y="2746988"/>
            <a:ext cx="2892532" cy="707886"/>
          </a:xfrm>
          <a:prstGeom prst="rect">
            <a:avLst/>
          </a:prstGeom>
          <a:noFill/>
        </p:spPr>
        <p:txBody>
          <a:bodyPr wrap="square" rtlCol="0">
            <a:spAutoFit/>
          </a:bodyPr>
          <a:lstStyle/>
          <a:p>
            <a:pPr algn="ctr"/>
            <a:r>
              <a:rPr lang="tr-TR" sz="4000" b="1" dirty="0">
                <a:solidFill>
                  <a:srgbClr val="002060"/>
                </a:solidFill>
              </a:rPr>
              <a:t>ARZ EDERİM </a:t>
            </a:r>
          </a:p>
        </p:txBody>
      </p:sp>
      <p:sp>
        <p:nvSpPr>
          <p:cNvPr id="7" name="Slayt Numarası Yer Tutucusu 6"/>
          <p:cNvSpPr>
            <a:spLocks noGrp="1"/>
          </p:cNvSpPr>
          <p:nvPr>
            <p:ph type="sldNum" sz="quarter" idx="12"/>
          </p:nvPr>
        </p:nvSpPr>
        <p:spPr/>
        <p:txBody>
          <a:bodyPr/>
          <a:lstStyle/>
          <a:p>
            <a:fld id="{7D0A263D-10E5-4D3B-930B-69E680A1E46E}" type="slidenum">
              <a:rPr lang="tr-TR" smtClean="0"/>
              <a:t>35</a:t>
            </a:fld>
            <a:endParaRPr lang="tr-TR" dirty="0"/>
          </a:p>
        </p:txBody>
      </p:sp>
    </p:spTree>
    <p:extLst>
      <p:ext uri="{BB962C8B-B14F-4D97-AF65-F5344CB8AC3E}">
        <p14:creationId xmlns:p14="http://schemas.microsoft.com/office/powerpoint/2010/main" val="269676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Metin kutusu 7"/>
          <p:cNvSpPr txBox="1"/>
          <p:nvPr/>
        </p:nvSpPr>
        <p:spPr>
          <a:xfrm>
            <a:off x="2190044" y="549607"/>
            <a:ext cx="10001956" cy="523220"/>
          </a:xfrm>
          <a:prstGeom prst="rect">
            <a:avLst/>
          </a:prstGeom>
          <a:noFill/>
        </p:spPr>
        <p:txBody>
          <a:bodyPr wrap="square">
            <a:spAutoFit/>
          </a:bodyPr>
          <a:lstStyle/>
          <a:p>
            <a:pPr>
              <a:defRPr/>
            </a:pPr>
            <a:r>
              <a:rPr lang="tr-TR" sz="2800" b="1" dirty="0">
                <a:solidFill>
                  <a:srgbClr val="002060"/>
                </a:solidFill>
              </a:rPr>
              <a:t>DÜNYA KÜMÜLATİF (1751-2017 YILLARI) SERA GAZI EMİSYONLARI</a:t>
            </a:r>
            <a:endParaRPr lang="en-GB" sz="2800" b="1" dirty="0">
              <a:solidFill>
                <a:srgbClr val="002060"/>
              </a:solidFill>
            </a:endParaRPr>
          </a:p>
        </p:txBody>
      </p:sp>
      <p:sp>
        <p:nvSpPr>
          <p:cNvPr id="16" name="Metin kutusu 15"/>
          <p:cNvSpPr txBox="1"/>
          <p:nvPr/>
        </p:nvSpPr>
        <p:spPr>
          <a:xfrm>
            <a:off x="7620000" y="5257800"/>
            <a:ext cx="184731" cy="369332"/>
          </a:xfrm>
          <a:prstGeom prst="rect">
            <a:avLst/>
          </a:prstGeom>
          <a:noFill/>
        </p:spPr>
        <p:txBody>
          <a:bodyPr wrap="none" rtlCol="0">
            <a:spAutoFit/>
          </a:bodyPr>
          <a:lstStyle/>
          <a:p>
            <a:endParaRPr lang="tr-TR" dirty="0"/>
          </a:p>
        </p:txBody>
      </p:sp>
      <p:sp>
        <p:nvSpPr>
          <p:cNvPr id="17" name="Metin kutusu 16"/>
          <p:cNvSpPr txBox="1"/>
          <p:nvPr/>
        </p:nvSpPr>
        <p:spPr>
          <a:xfrm rot="5400000">
            <a:off x="10299613" y="3267235"/>
            <a:ext cx="3364992" cy="276999"/>
          </a:xfrm>
          <a:prstGeom prst="rect">
            <a:avLst/>
          </a:prstGeom>
          <a:noFill/>
        </p:spPr>
        <p:txBody>
          <a:bodyPr wrap="square" rtlCol="0">
            <a:spAutoFit/>
          </a:bodyPr>
          <a:lstStyle/>
          <a:p>
            <a:r>
              <a:rPr lang="tr-TR" sz="1200" dirty="0"/>
              <a:t>Kaynak: Our World in Data</a:t>
            </a:r>
          </a:p>
        </p:txBody>
      </p:sp>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l="2070" t="11477" r="15342" b="9198"/>
          <a:stretch/>
        </p:blipFill>
        <p:spPr>
          <a:xfrm>
            <a:off x="5909310" y="1333701"/>
            <a:ext cx="5930295" cy="5272839"/>
          </a:xfrm>
          <a:prstGeom prst="rect">
            <a:avLst/>
          </a:prstGeom>
        </p:spPr>
      </p:pic>
      <p:sp>
        <p:nvSpPr>
          <p:cNvPr id="7" name="Slayt Numarası Yer Tutucusu 6"/>
          <p:cNvSpPr>
            <a:spLocks noGrp="1"/>
          </p:cNvSpPr>
          <p:nvPr>
            <p:ph type="sldNum" sz="quarter" idx="12"/>
          </p:nvPr>
        </p:nvSpPr>
        <p:spPr/>
        <p:txBody>
          <a:bodyPr/>
          <a:lstStyle/>
          <a:p>
            <a:fld id="{7D0A263D-10E5-4D3B-930B-69E680A1E46E}" type="slidenum">
              <a:rPr lang="tr-TR" smtClean="0"/>
              <a:t>4</a:t>
            </a:fld>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2634614869"/>
              </p:ext>
            </p:extLst>
          </p:nvPr>
        </p:nvGraphicFramePr>
        <p:xfrm>
          <a:off x="2715106" y="1622430"/>
          <a:ext cx="2699904" cy="4733580"/>
        </p:xfrm>
        <a:graphic>
          <a:graphicData uri="http://schemas.openxmlformats.org/drawingml/2006/table">
            <a:tbl>
              <a:tblPr firstRow="1" firstCol="1" bandRow="1">
                <a:tableStyleId>{5C22544A-7EE6-4342-B048-85BDC9FD1C3A}</a:tableStyleId>
              </a:tblPr>
              <a:tblGrid>
                <a:gridCol w="1344109">
                  <a:extLst>
                    <a:ext uri="{9D8B030D-6E8A-4147-A177-3AD203B41FA5}">
                      <a16:colId xmlns:a16="http://schemas.microsoft.com/office/drawing/2014/main" val="4002495095"/>
                    </a:ext>
                  </a:extLst>
                </a:gridCol>
                <a:gridCol w="1355795">
                  <a:extLst>
                    <a:ext uri="{9D8B030D-6E8A-4147-A177-3AD203B41FA5}">
                      <a16:colId xmlns:a16="http://schemas.microsoft.com/office/drawing/2014/main" val="1434738132"/>
                    </a:ext>
                  </a:extLst>
                </a:gridCol>
              </a:tblGrid>
              <a:tr h="408637">
                <a:tc>
                  <a:txBody>
                    <a:bodyPr/>
                    <a:lstStyle/>
                    <a:p>
                      <a:endParaRPr lang="tr-TR" sz="800" dirty="0">
                        <a:effectLst/>
                        <a:latin typeface="Times New Roman" panose="02020603050405020304" pitchFamily="18" charset="0"/>
                      </a:endParaRPr>
                    </a:p>
                  </a:txBody>
                  <a:tcPr marL="35476" marR="35476" marT="0" marB="0" anchor="b">
                    <a:solidFill>
                      <a:schemeClr val="tx1">
                        <a:lumMod val="65000"/>
                        <a:lumOff val="35000"/>
                      </a:schemeClr>
                    </a:solidFill>
                  </a:tcPr>
                </a:tc>
                <a:tc>
                  <a:txBody>
                    <a:bodyPr/>
                    <a:lstStyle/>
                    <a:p>
                      <a:pPr algn="ctr">
                        <a:spcAft>
                          <a:spcPts val="0"/>
                        </a:spcAft>
                      </a:pPr>
                      <a:r>
                        <a:rPr lang="tr-TR" sz="1400" b="1" dirty="0">
                          <a:solidFill>
                            <a:schemeClr val="bg1"/>
                          </a:solidFill>
                          <a:effectLst/>
                        </a:rPr>
                        <a:t>2020 Yılı Emisyon            %</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5476" marR="35476" marT="0" marB="0" anchor="b">
                    <a:solidFill>
                      <a:schemeClr val="tx1">
                        <a:lumMod val="50000"/>
                        <a:lumOff val="50000"/>
                      </a:schemeClr>
                    </a:solidFill>
                  </a:tcPr>
                </a:tc>
                <a:extLst>
                  <a:ext uri="{0D108BD9-81ED-4DB2-BD59-A6C34878D82A}">
                    <a16:rowId xmlns:a16="http://schemas.microsoft.com/office/drawing/2014/main" val="135248918"/>
                  </a:ext>
                </a:extLst>
              </a:tr>
              <a:tr h="218194">
                <a:tc>
                  <a:txBody>
                    <a:bodyPr/>
                    <a:lstStyle/>
                    <a:p>
                      <a:pPr>
                        <a:spcAft>
                          <a:spcPts val="0"/>
                        </a:spcAft>
                      </a:pPr>
                      <a:r>
                        <a:rPr lang="tr-TR" sz="1400" dirty="0">
                          <a:effectLst/>
                        </a:rPr>
                        <a:t>Çin</a:t>
                      </a:r>
                      <a:endParaRPr lang="tr-TR" sz="1400" dirty="0">
                        <a:effectLst/>
                        <a:latin typeface="Times New Roman" panose="02020603050405020304" pitchFamily="18" charset="0"/>
                        <a:ea typeface="Times New Roman" panose="02020603050405020304" pitchFamily="18" charset="0"/>
                      </a:endParaRPr>
                    </a:p>
                  </a:txBody>
                  <a:tcPr marL="35476" marR="35476" marT="0" marB="0" anchor="b">
                    <a:solidFill>
                      <a:schemeClr val="tx1">
                        <a:lumMod val="65000"/>
                        <a:lumOff val="35000"/>
                      </a:schemeClr>
                    </a:solidFill>
                  </a:tcPr>
                </a:tc>
                <a:tc>
                  <a:txBody>
                    <a:bodyPr/>
                    <a:lstStyle/>
                    <a:p>
                      <a:pPr algn="ctr">
                        <a:spcAft>
                          <a:spcPts val="0"/>
                        </a:spcAft>
                      </a:pPr>
                      <a:r>
                        <a:rPr lang="tr-TR" sz="1400" dirty="0">
                          <a:solidFill>
                            <a:schemeClr val="tx1">
                              <a:lumMod val="95000"/>
                              <a:lumOff val="5000"/>
                            </a:schemeClr>
                          </a:solidFill>
                          <a:effectLst/>
                        </a:rPr>
                        <a:t>30,60%</a:t>
                      </a:r>
                      <a:endParaRPr lang="tr-TR" sz="14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txBody>
                  <a:tcPr marL="35476" marR="35476" marT="0" marB="0" anchor="b">
                    <a:solidFill>
                      <a:schemeClr val="bg1">
                        <a:lumMod val="85000"/>
                      </a:schemeClr>
                    </a:solidFill>
                  </a:tcPr>
                </a:tc>
                <a:extLst>
                  <a:ext uri="{0D108BD9-81ED-4DB2-BD59-A6C34878D82A}">
                    <a16:rowId xmlns:a16="http://schemas.microsoft.com/office/drawing/2014/main" val="2214013508"/>
                  </a:ext>
                </a:extLst>
              </a:tr>
              <a:tr h="288192">
                <a:tc>
                  <a:txBody>
                    <a:bodyPr/>
                    <a:lstStyle/>
                    <a:p>
                      <a:pPr>
                        <a:spcAft>
                          <a:spcPts val="0"/>
                        </a:spcAft>
                      </a:pPr>
                      <a:r>
                        <a:rPr lang="tr-TR" sz="1400" dirty="0">
                          <a:effectLst/>
                        </a:rPr>
                        <a:t>ABD</a:t>
                      </a:r>
                      <a:endParaRPr lang="tr-TR" sz="1400" dirty="0">
                        <a:effectLst/>
                        <a:latin typeface="Times New Roman" panose="02020603050405020304" pitchFamily="18" charset="0"/>
                        <a:ea typeface="Times New Roman" panose="02020603050405020304" pitchFamily="18" charset="0"/>
                      </a:endParaRPr>
                    </a:p>
                  </a:txBody>
                  <a:tcPr marL="35476" marR="35476" marT="36489" marB="36489" anchor="b">
                    <a:solidFill>
                      <a:schemeClr val="tx1">
                        <a:lumMod val="65000"/>
                        <a:lumOff val="35000"/>
                      </a:schemeClr>
                    </a:solidFill>
                  </a:tcPr>
                </a:tc>
                <a:tc>
                  <a:txBody>
                    <a:bodyPr/>
                    <a:lstStyle/>
                    <a:p>
                      <a:pPr algn="ctr">
                        <a:spcAft>
                          <a:spcPts val="0"/>
                        </a:spcAft>
                      </a:pPr>
                      <a:r>
                        <a:rPr lang="tr-TR" sz="1400" dirty="0">
                          <a:solidFill>
                            <a:schemeClr val="tx1">
                              <a:lumMod val="95000"/>
                              <a:lumOff val="5000"/>
                            </a:schemeClr>
                          </a:solidFill>
                          <a:effectLst/>
                        </a:rPr>
                        <a:t>13,50%</a:t>
                      </a:r>
                      <a:endParaRPr lang="tr-TR" sz="14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txBody>
                  <a:tcPr marL="35476" marR="35476" marT="36489" marB="36489" anchor="b">
                    <a:solidFill>
                      <a:schemeClr val="bg1">
                        <a:lumMod val="85000"/>
                      </a:schemeClr>
                    </a:solidFill>
                  </a:tcPr>
                </a:tc>
                <a:extLst>
                  <a:ext uri="{0D108BD9-81ED-4DB2-BD59-A6C34878D82A}">
                    <a16:rowId xmlns:a16="http://schemas.microsoft.com/office/drawing/2014/main" val="1186932424"/>
                  </a:ext>
                </a:extLst>
              </a:tr>
              <a:tr h="288192">
                <a:tc>
                  <a:txBody>
                    <a:bodyPr/>
                    <a:lstStyle/>
                    <a:p>
                      <a:pPr>
                        <a:spcAft>
                          <a:spcPts val="0"/>
                        </a:spcAft>
                      </a:pPr>
                      <a:r>
                        <a:rPr lang="tr-TR" sz="1400" dirty="0">
                          <a:effectLst/>
                        </a:rPr>
                        <a:t>AB 28</a:t>
                      </a:r>
                      <a:endParaRPr lang="tr-TR" sz="1400" dirty="0">
                        <a:effectLst/>
                        <a:latin typeface="Times New Roman" panose="02020603050405020304" pitchFamily="18" charset="0"/>
                        <a:ea typeface="Times New Roman" panose="02020603050405020304" pitchFamily="18" charset="0"/>
                      </a:endParaRPr>
                    </a:p>
                  </a:txBody>
                  <a:tcPr marL="35476" marR="35476" marT="36489" marB="36489" anchor="b">
                    <a:solidFill>
                      <a:schemeClr val="tx1">
                        <a:lumMod val="65000"/>
                        <a:lumOff val="35000"/>
                      </a:schemeClr>
                    </a:solidFill>
                  </a:tcPr>
                </a:tc>
                <a:tc>
                  <a:txBody>
                    <a:bodyPr/>
                    <a:lstStyle/>
                    <a:p>
                      <a:pPr algn="ctr">
                        <a:spcAft>
                          <a:spcPts val="0"/>
                        </a:spcAft>
                      </a:pPr>
                      <a:r>
                        <a:rPr lang="tr-TR" sz="1400" dirty="0">
                          <a:solidFill>
                            <a:schemeClr val="tx1">
                              <a:lumMod val="95000"/>
                              <a:lumOff val="5000"/>
                            </a:schemeClr>
                          </a:solidFill>
                          <a:effectLst/>
                        </a:rPr>
                        <a:t>8,40%</a:t>
                      </a:r>
                      <a:endParaRPr lang="tr-TR" sz="14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txBody>
                  <a:tcPr marL="35476" marR="35476" marT="36489" marB="36489" anchor="b">
                    <a:solidFill>
                      <a:schemeClr val="bg1">
                        <a:lumMod val="85000"/>
                      </a:schemeClr>
                    </a:solidFill>
                  </a:tcPr>
                </a:tc>
                <a:extLst>
                  <a:ext uri="{0D108BD9-81ED-4DB2-BD59-A6C34878D82A}">
                    <a16:rowId xmlns:a16="http://schemas.microsoft.com/office/drawing/2014/main" val="1942219336"/>
                  </a:ext>
                </a:extLst>
              </a:tr>
              <a:tr h="288192">
                <a:tc>
                  <a:txBody>
                    <a:bodyPr/>
                    <a:lstStyle/>
                    <a:p>
                      <a:pPr>
                        <a:spcAft>
                          <a:spcPts val="0"/>
                        </a:spcAft>
                      </a:pPr>
                      <a:r>
                        <a:rPr lang="tr-TR" sz="1400" dirty="0">
                          <a:effectLst/>
                        </a:rPr>
                        <a:t>Hindistan</a:t>
                      </a:r>
                      <a:endParaRPr lang="tr-TR" sz="1400" dirty="0">
                        <a:effectLst/>
                        <a:latin typeface="Times New Roman" panose="02020603050405020304" pitchFamily="18" charset="0"/>
                        <a:ea typeface="Times New Roman" panose="02020603050405020304" pitchFamily="18" charset="0"/>
                      </a:endParaRPr>
                    </a:p>
                  </a:txBody>
                  <a:tcPr marL="35476" marR="35476" marT="36489" marB="36489" anchor="b">
                    <a:solidFill>
                      <a:schemeClr val="tx1">
                        <a:lumMod val="65000"/>
                        <a:lumOff val="35000"/>
                      </a:schemeClr>
                    </a:solidFill>
                  </a:tcPr>
                </a:tc>
                <a:tc>
                  <a:txBody>
                    <a:bodyPr/>
                    <a:lstStyle/>
                    <a:p>
                      <a:pPr algn="ctr">
                        <a:spcAft>
                          <a:spcPts val="0"/>
                        </a:spcAft>
                      </a:pPr>
                      <a:r>
                        <a:rPr lang="tr-TR" sz="1400" dirty="0">
                          <a:solidFill>
                            <a:schemeClr val="tx1">
                              <a:lumMod val="95000"/>
                              <a:lumOff val="5000"/>
                            </a:schemeClr>
                          </a:solidFill>
                          <a:effectLst/>
                        </a:rPr>
                        <a:t>7%</a:t>
                      </a:r>
                      <a:endParaRPr lang="tr-TR" sz="14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txBody>
                  <a:tcPr marL="35476" marR="35476" marT="36489" marB="36489" anchor="b">
                    <a:solidFill>
                      <a:schemeClr val="bg1">
                        <a:lumMod val="85000"/>
                      </a:schemeClr>
                    </a:solidFill>
                  </a:tcPr>
                </a:tc>
                <a:extLst>
                  <a:ext uri="{0D108BD9-81ED-4DB2-BD59-A6C34878D82A}">
                    <a16:rowId xmlns:a16="http://schemas.microsoft.com/office/drawing/2014/main" val="684019494"/>
                  </a:ext>
                </a:extLst>
              </a:tr>
              <a:tr h="288192">
                <a:tc>
                  <a:txBody>
                    <a:bodyPr/>
                    <a:lstStyle/>
                    <a:p>
                      <a:pPr>
                        <a:spcAft>
                          <a:spcPts val="0"/>
                        </a:spcAft>
                      </a:pPr>
                      <a:r>
                        <a:rPr lang="tr-TR" sz="1400" dirty="0">
                          <a:effectLst/>
                        </a:rPr>
                        <a:t>Rusya</a:t>
                      </a:r>
                      <a:endParaRPr lang="tr-TR" sz="1400" dirty="0">
                        <a:effectLst/>
                        <a:latin typeface="Times New Roman" panose="02020603050405020304" pitchFamily="18" charset="0"/>
                        <a:ea typeface="Times New Roman" panose="02020603050405020304" pitchFamily="18" charset="0"/>
                      </a:endParaRPr>
                    </a:p>
                  </a:txBody>
                  <a:tcPr marL="35476" marR="35476" marT="36489" marB="36489" anchor="b">
                    <a:solidFill>
                      <a:schemeClr val="tx1">
                        <a:lumMod val="65000"/>
                        <a:lumOff val="35000"/>
                      </a:schemeClr>
                    </a:solidFill>
                  </a:tcPr>
                </a:tc>
                <a:tc>
                  <a:txBody>
                    <a:bodyPr/>
                    <a:lstStyle/>
                    <a:p>
                      <a:pPr algn="ctr">
                        <a:spcAft>
                          <a:spcPts val="0"/>
                        </a:spcAft>
                      </a:pPr>
                      <a:r>
                        <a:rPr lang="tr-TR" sz="1400" dirty="0">
                          <a:solidFill>
                            <a:schemeClr val="tx1">
                              <a:lumMod val="95000"/>
                              <a:lumOff val="5000"/>
                            </a:schemeClr>
                          </a:solidFill>
                          <a:effectLst/>
                        </a:rPr>
                        <a:t>4,50%</a:t>
                      </a:r>
                      <a:endParaRPr lang="tr-TR" sz="14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txBody>
                  <a:tcPr marL="35476" marR="35476" marT="36489" marB="36489" anchor="b">
                    <a:solidFill>
                      <a:schemeClr val="bg1">
                        <a:lumMod val="85000"/>
                      </a:schemeClr>
                    </a:solidFill>
                  </a:tcPr>
                </a:tc>
                <a:extLst>
                  <a:ext uri="{0D108BD9-81ED-4DB2-BD59-A6C34878D82A}">
                    <a16:rowId xmlns:a16="http://schemas.microsoft.com/office/drawing/2014/main" val="128157265"/>
                  </a:ext>
                </a:extLst>
              </a:tr>
              <a:tr h="288192">
                <a:tc>
                  <a:txBody>
                    <a:bodyPr/>
                    <a:lstStyle/>
                    <a:p>
                      <a:pPr>
                        <a:spcAft>
                          <a:spcPts val="0"/>
                        </a:spcAft>
                      </a:pPr>
                      <a:r>
                        <a:rPr lang="tr-TR" sz="1400" dirty="0">
                          <a:effectLst/>
                        </a:rPr>
                        <a:t>Japonya</a:t>
                      </a:r>
                      <a:endParaRPr lang="tr-TR" sz="1400" dirty="0">
                        <a:effectLst/>
                        <a:latin typeface="Times New Roman" panose="02020603050405020304" pitchFamily="18" charset="0"/>
                        <a:ea typeface="Times New Roman" panose="02020603050405020304" pitchFamily="18" charset="0"/>
                      </a:endParaRPr>
                    </a:p>
                  </a:txBody>
                  <a:tcPr marL="35476" marR="35476" marT="36489" marB="36489" anchor="b">
                    <a:solidFill>
                      <a:schemeClr val="tx1">
                        <a:lumMod val="65000"/>
                        <a:lumOff val="35000"/>
                      </a:schemeClr>
                    </a:solidFill>
                  </a:tcPr>
                </a:tc>
                <a:tc>
                  <a:txBody>
                    <a:bodyPr/>
                    <a:lstStyle/>
                    <a:p>
                      <a:pPr algn="ctr">
                        <a:spcAft>
                          <a:spcPts val="0"/>
                        </a:spcAft>
                      </a:pPr>
                      <a:r>
                        <a:rPr lang="tr-TR" sz="1400" dirty="0">
                          <a:solidFill>
                            <a:schemeClr val="tx1">
                              <a:lumMod val="95000"/>
                              <a:lumOff val="5000"/>
                            </a:schemeClr>
                          </a:solidFill>
                          <a:effectLst/>
                        </a:rPr>
                        <a:t>2,96%</a:t>
                      </a:r>
                      <a:endParaRPr lang="tr-TR" sz="14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txBody>
                  <a:tcPr marL="35476" marR="35476" marT="36489" marB="36489" anchor="b">
                    <a:solidFill>
                      <a:schemeClr val="bg1">
                        <a:lumMod val="85000"/>
                      </a:schemeClr>
                    </a:solidFill>
                  </a:tcPr>
                </a:tc>
                <a:extLst>
                  <a:ext uri="{0D108BD9-81ED-4DB2-BD59-A6C34878D82A}">
                    <a16:rowId xmlns:a16="http://schemas.microsoft.com/office/drawing/2014/main" val="449510534"/>
                  </a:ext>
                </a:extLst>
              </a:tr>
              <a:tr h="288192">
                <a:tc>
                  <a:txBody>
                    <a:bodyPr/>
                    <a:lstStyle/>
                    <a:p>
                      <a:pPr>
                        <a:spcAft>
                          <a:spcPts val="0"/>
                        </a:spcAft>
                      </a:pPr>
                      <a:r>
                        <a:rPr lang="tr-TR" sz="1400" dirty="0">
                          <a:effectLst/>
                        </a:rPr>
                        <a:t>İran</a:t>
                      </a:r>
                      <a:endParaRPr lang="tr-TR" sz="1400" dirty="0">
                        <a:effectLst/>
                        <a:latin typeface="Times New Roman" panose="02020603050405020304" pitchFamily="18" charset="0"/>
                        <a:ea typeface="Times New Roman" panose="02020603050405020304" pitchFamily="18" charset="0"/>
                      </a:endParaRPr>
                    </a:p>
                  </a:txBody>
                  <a:tcPr marL="35476" marR="35476" marT="36489" marB="36489" anchor="b">
                    <a:solidFill>
                      <a:schemeClr val="tx1">
                        <a:lumMod val="65000"/>
                        <a:lumOff val="35000"/>
                      </a:schemeClr>
                    </a:solidFill>
                  </a:tcPr>
                </a:tc>
                <a:tc>
                  <a:txBody>
                    <a:bodyPr/>
                    <a:lstStyle/>
                    <a:p>
                      <a:pPr algn="ctr">
                        <a:spcAft>
                          <a:spcPts val="0"/>
                        </a:spcAft>
                      </a:pPr>
                      <a:r>
                        <a:rPr lang="tr-TR" sz="1400" dirty="0">
                          <a:solidFill>
                            <a:schemeClr val="tx1">
                              <a:lumMod val="95000"/>
                              <a:lumOff val="5000"/>
                            </a:schemeClr>
                          </a:solidFill>
                          <a:effectLst/>
                        </a:rPr>
                        <a:t>2,10%</a:t>
                      </a:r>
                      <a:endParaRPr lang="tr-TR" sz="14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txBody>
                  <a:tcPr marL="35476" marR="35476" marT="36489" marB="36489" anchor="b">
                    <a:solidFill>
                      <a:schemeClr val="bg1">
                        <a:lumMod val="85000"/>
                      </a:schemeClr>
                    </a:solidFill>
                  </a:tcPr>
                </a:tc>
                <a:extLst>
                  <a:ext uri="{0D108BD9-81ED-4DB2-BD59-A6C34878D82A}">
                    <a16:rowId xmlns:a16="http://schemas.microsoft.com/office/drawing/2014/main" val="3200193260"/>
                  </a:ext>
                </a:extLst>
              </a:tr>
              <a:tr h="344024">
                <a:tc>
                  <a:txBody>
                    <a:bodyPr/>
                    <a:lstStyle/>
                    <a:p>
                      <a:pPr>
                        <a:spcAft>
                          <a:spcPts val="0"/>
                        </a:spcAft>
                      </a:pPr>
                      <a:r>
                        <a:rPr lang="tr-TR" sz="1400" kern="1200" dirty="0">
                          <a:effectLst/>
                        </a:rPr>
                        <a:t>Suudi Arabistan</a:t>
                      </a:r>
                      <a:endParaRPr lang="tr-TR" sz="1400" dirty="0">
                        <a:effectLst/>
                        <a:latin typeface="Times New Roman" panose="02020603050405020304" pitchFamily="18" charset="0"/>
                        <a:ea typeface="Times New Roman" panose="02020603050405020304" pitchFamily="18" charset="0"/>
                      </a:endParaRPr>
                    </a:p>
                  </a:txBody>
                  <a:tcPr marL="35476" marR="35476" marT="36489" marB="36489" anchor="b">
                    <a:solidFill>
                      <a:schemeClr val="tx1">
                        <a:lumMod val="65000"/>
                        <a:lumOff val="35000"/>
                      </a:schemeClr>
                    </a:solidFill>
                  </a:tcPr>
                </a:tc>
                <a:tc>
                  <a:txBody>
                    <a:bodyPr/>
                    <a:lstStyle/>
                    <a:p>
                      <a:pPr algn="ctr">
                        <a:spcAft>
                          <a:spcPts val="0"/>
                        </a:spcAft>
                      </a:pPr>
                      <a:r>
                        <a:rPr lang="tr-TR" sz="1400" dirty="0">
                          <a:solidFill>
                            <a:schemeClr val="tx1">
                              <a:lumMod val="95000"/>
                              <a:lumOff val="5000"/>
                            </a:schemeClr>
                          </a:solidFill>
                          <a:effectLst/>
                        </a:rPr>
                        <a:t>1,80%</a:t>
                      </a:r>
                      <a:endParaRPr lang="tr-TR" sz="14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txBody>
                  <a:tcPr marL="35476" marR="35476" marT="36489" marB="36489" anchor="b">
                    <a:solidFill>
                      <a:schemeClr val="bg1">
                        <a:lumMod val="85000"/>
                      </a:schemeClr>
                    </a:solidFill>
                  </a:tcPr>
                </a:tc>
                <a:extLst>
                  <a:ext uri="{0D108BD9-81ED-4DB2-BD59-A6C34878D82A}">
                    <a16:rowId xmlns:a16="http://schemas.microsoft.com/office/drawing/2014/main" val="2537977504"/>
                  </a:ext>
                </a:extLst>
              </a:tr>
              <a:tr h="288192">
                <a:tc>
                  <a:txBody>
                    <a:bodyPr/>
                    <a:lstStyle/>
                    <a:p>
                      <a:pPr>
                        <a:spcAft>
                          <a:spcPts val="0"/>
                        </a:spcAft>
                      </a:pPr>
                      <a:r>
                        <a:rPr lang="tr-TR" sz="1400" dirty="0">
                          <a:effectLst/>
                        </a:rPr>
                        <a:t>Güney Kore</a:t>
                      </a:r>
                      <a:endParaRPr lang="tr-TR" sz="1400" dirty="0">
                        <a:effectLst/>
                        <a:latin typeface="Times New Roman" panose="02020603050405020304" pitchFamily="18" charset="0"/>
                        <a:ea typeface="Times New Roman" panose="02020603050405020304" pitchFamily="18" charset="0"/>
                      </a:endParaRPr>
                    </a:p>
                  </a:txBody>
                  <a:tcPr marL="35476" marR="35476" marT="36489" marB="36489" anchor="b">
                    <a:solidFill>
                      <a:schemeClr val="tx1">
                        <a:lumMod val="65000"/>
                        <a:lumOff val="35000"/>
                      </a:schemeClr>
                    </a:solidFill>
                  </a:tcPr>
                </a:tc>
                <a:tc>
                  <a:txBody>
                    <a:bodyPr/>
                    <a:lstStyle/>
                    <a:p>
                      <a:pPr algn="ctr">
                        <a:spcAft>
                          <a:spcPts val="0"/>
                        </a:spcAft>
                      </a:pPr>
                      <a:r>
                        <a:rPr lang="tr-TR" sz="1400" dirty="0">
                          <a:solidFill>
                            <a:schemeClr val="tx1">
                              <a:lumMod val="95000"/>
                              <a:lumOff val="5000"/>
                            </a:schemeClr>
                          </a:solidFill>
                          <a:effectLst/>
                        </a:rPr>
                        <a:t>1,70%</a:t>
                      </a:r>
                      <a:endParaRPr lang="tr-TR" sz="14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txBody>
                  <a:tcPr marL="35476" marR="35476" marT="36489" marB="36489" anchor="b">
                    <a:solidFill>
                      <a:schemeClr val="bg1">
                        <a:lumMod val="85000"/>
                      </a:schemeClr>
                    </a:solidFill>
                  </a:tcPr>
                </a:tc>
                <a:extLst>
                  <a:ext uri="{0D108BD9-81ED-4DB2-BD59-A6C34878D82A}">
                    <a16:rowId xmlns:a16="http://schemas.microsoft.com/office/drawing/2014/main" val="1420880803"/>
                  </a:ext>
                </a:extLst>
              </a:tr>
              <a:tr h="288192">
                <a:tc>
                  <a:txBody>
                    <a:bodyPr/>
                    <a:lstStyle/>
                    <a:p>
                      <a:pPr>
                        <a:spcAft>
                          <a:spcPts val="0"/>
                        </a:spcAft>
                      </a:pPr>
                      <a:r>
                        <a:rPr lang="tr-TR" sz="1400" dirty="0">
                          <a:effectLst/>
                        </a:rPr>
                        <a:t>Endonezya</a:t>
                      </a:r>
                      <a:endParaRPr lang="tr-TR" sz="1400" dirty="0">
                        <a:effectLst/>
                        <a:latin typeface="Times New Roman" panose="02020603050405020304" pitchFamily="18" charset="0"/>
                        <a:ea typeface="Times New Roman" panose="02020603050405020304" pitchFamily="18" charset="0"/>
                      </a:endParaRPr>
                    </a:p>
                  </a:txBody>
                  <a:tcPr marL="35476" marR="35476" marT="36489" marB="36489" anchor="b">
                    <a:solidFill>
                      <a:schemeClr val="tx1">
                        <a:lumMod val="65000"/>
                        <a:lumOff val="35000"/>
                      </a:schemeClr>
                    </a:solidFill>
                  </a:tcPr>
                </a:tc>
                <a:tc>
                  <a:txBody>
                    <a:bodyPr/>
                    <a:lstStyle/>
                    <a:p>
                      <a:pPr algn="ctr">
                        <a:spcAft>
                          <a:spcPts val="0"/>
                        </a:spcAft>
                      </a:pPr>
                      <a:r>
                        <a:rPr lang="tr-TR" sz="1400" dirty="0">
                          <a:solidFill>
                            <a:schemeClr val="tx1">
                              <a:lumMod val="95000"/>
                              <a:lumOff val="5000"/>
                            </a:schemeClr>
                          </a:solidFill>
                          <a:effectLst/>
                        </a:rPr>
                        <a:t>1,70%</a:t>
                      </a:r>
                      <a:endParaRPr lang="tr-TR" sz="14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txBody>
                  <a:tcPr marL="35476" marR="35476" marT="36489" marB="36489" anchor="b">
                    <a:solidFill>
                      <a:schemeClr val="bg1">
                        <a:lumMod val="85000"/>
                      </a:schemeClr>
                    </a:solidFill>
                  </a:tcPr>
                </a:tc>
                <a:extLst>
                  <a:ext uri="{0D108BD9-81ED-4DB2-BD59-A6C34878D82A}">
                    <a16:rowId xmlns:a16="http://schemas.microsoft.com/office/drawing/2014/main" val="3313444711"/>
                  </a:ext>
                </a:extLst>
              </a:tr>
              <a:tr h="288192">
                <a:tc>
                  <a:txBody>
                    <a:bodyPr/>
                    <a:lstStyle/>
                    <a:p>
                      <a:pPr>
                        <a:spcAft>
                          <a:spcPts val="0"/>
                        </a:spcAft>
                      </a:pPr>
                      <a:r>
                        <a:rPr lang="tr-TR" sz="1400" dirty="0">
                          <a:effectLst/>
                        </a:rPr>
                        <a:t>Kanada</a:t>
                      </a:r>
                      <a:endParaRPr lang="tr-TR" sz="1400" dirty="0">
                        <a:effectLst/>
                        <a:latin typeface="Times New Roman" panose="02020603050405020304" pitchFamily="18" charset="0"/>
                        <a:ea typeface="Times New Roman" panose="02020603050405020304" pitchFamily="18" charset="0"/>
                      </a:endParaRPr>
                    </a:p>
                  </a:txBody>
                  <a:tcPr marL="35476" marR="35476" marT="36489" marB="36489" anchor="b">
                    <a:solidFill>
                      <a:schemeClr val="tx1">
                        <a:lumMod val="65000"/>
                        <a:lumOff val="35000"/>
                      </a:schemeClr>
                    </a:solidFill>
                  </a:tcPr>
                </a:tc>
                <a:tc>
                  <a:txBody>
                    <a:bodyPr/>
                    <a:lstStyle/>
                    <a:p>
                      <a:pPr algn="ctr">
                        <a:spcAft>
                          <a:spcPts val="0"/>
                        </a:spcAft>
                      </a:pPr>
                      <a:r>
                        <a:rPr lang="tr-TR" sz="1400" dirty="0">
                          <a:solidFill>
                            <a:schemeClr val="tx1">
                              <a:lumMod val="95000"/>
                              <a:lumOff val="5000"/>
                            </a:schemeClr>
                          </a:solidFill>
                          <a:effectLst/>
                        </a:rPr>
                        <a:t>1,50%</a:t>
                      </a:r>
                      <a:endParaRPr lang="tr-TR" sz="14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txBody>
                  <a:tcPr marL="35476" marR="35476" marT="36489" marB="36489" anchor="b">
                    <a:solidFill>
                      <a:schemeClr val="bg1">
                        <a:lumMod val="85000"/>
                      </a:schemeClr>
                    </a:solidFill>
                  </a:tcPr>
                </a:tc>
                <a:extLst>
                  <a:ext uri="{0D108BD9-81ED-4DB2-BD59-A6C34878D82A}">
                    <a16:rowId xmlns:a16="http://schemas.microsoft.com/office/drawing/2014/main" val="94159885"/>
                  </a:ext>
                </a:extLst>
              </a:tr>
              <a:tr h="288192">
                <a:tc>
                  <a:txBody>
                    <a:bodyPr/>
                    <a:lstStyle/>
                    <a:p>
                      <a:pPr>
                        <a:spcAft>
                          <a:spcPts val="0"/>
                        </a:spcAft>
                      </a:pPr>
                      <a:r>
                        <a:rPr lang="tr-TR" sz="1400" dirty="0">
                          <a:effectLst/>
                        </a:rPr>
                        <a:t>Brezilya</a:t>
                      </a:r>
                      <a:endParaRPr lang="tr-TR" sz="1400" dirty="0">
                        <a:effectLst/>
                        <a:latin typeface="Times New Roman" panose="02020603050405020304" pitchFamily="18" charset="0"/>
                        <a:ea typeface="Times New Roman" panose="02020603050405020304" pitchFamily="18" charset="0"/>
                      </a:endParaRPr>
                    </a:p>
                  </a:txBody>
                  <a:tcPr marL="35476" marR="35476" marT="36489" marB="36489" anchor="b">
                    <a:solidFill>
                      <a:schemeClr val="tx1">
                        <a:lumMod val="65000"/>
                        <a:lumOff val="35000"/>
                      </a:schemeClr>
                    </a:solidFill>
                  </a:tcPr>
                </a:tc>
                <a:tc>
                  <a:txBody>
                    <a:bodyPr/>
                    <a:lstStyle/>
                    <a:p>
                      <a:pPr algn="ctr">
                        <a:spcAft>
                          <a:spcPts val="0"/>
                        </a:spcAft>
                      </a:pPr>
                      <a:r>
                        <a:rPr lang="tr-TR" sz="1400" dirty="0">
                          <a:solidFill>
                            <a:schemeClr val="tx1">
                              <a:lumMod val="95000"/>
                              <a:lumOff val="5000"/>
                            </a:schemeClr>
                          </a:solidFill>
                          <a:effectLst/>
                        </a:rPr>
                        <a:t>1,34%</a:t>
                      </a:r>
                      <a:endParaRPr lang="tr-TR" sz="14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txBody>
                  <a:tcPr marL="35476" marR="35476" marT="36489" marB="36489" anchor="b">
                    <a:solidFill>
                      <a:schemeClr val="bg1">
                        <a:lumMod val="85000"/>
                      </a:schemeClr>
                    </a:solidFill>
                  </a:tcPr>
                </a:tc>
                <a:extLst>
                  <a:ext uri="{0D108BD9-81ED-4DB2-BD59-A6C34878D82A}">
                    <a16:rowId xmlns:a16="http://schemas.microsoft.com/office/drawing/2014/main" val="2154498302"/>
                  </a:ext>
                </a:extLst>
              </a:tr>
              <a:tr h="288192">
                <a:tc>
                  <a:txBody>
                    <a:bodyPr/>
                    <a:lstStyle/>
                    <a:p>
                      <a:pPr>
                        <a:spcAft>
                          <a:spcPts val="0"/>
                        </a:spcAft>
                      </a:pPr>
                      <a:r>
                        <a:rPr lang="tr-TR" sz="1400" dirty="0">
                          <a:effectLst/>
                        </a:rPr>
                        <a:t>Güney Afrika</a:t>
                      </a:r>
                      <a:endParaRPr lang="tr-TR" sz="1400" dirty="0">
                        <a:effectLst/>
                        <a:latin typeface="Times New Roman" panose="02020603050405020304" pitchFamily="18" charset="0"/>
                        <a:ea typeface="Times New Roman" panose="02020603050405020304" pitchFamily="18" charset="0"/>
                      </a:endParaRPr>
                    </a:p>
                  </a:txBody>
                  <a:tcPr marL="35476" marR="35476" marT="36489" marB="36489" anchor="b">
                    <a:solidFill>
                      <a:schemeClr val="tx1">
                        <a:lumMod val="65000"/>
                        <a:lumOff val="35000"/>
                      </a:schemeClr>
                    </a:solidFill>
                  </a:tcPr>
                </a:tc>
                <a:tc>
                  <a:txBody>
                    <a:bodyPr/>
                    <a:lstStyle/>
                    <a:p>
                      <a:pPr algn="ctr">
                        <a:spcAft>
                          <a:spcPts val="0"/>
                        </a:spcAft>
                      </a:pPr>
                      <a:r>
                        <a:rPr lang="tr-TR" sz="1400" dirty="0">
                          <a:solidFill>
                            <a:schemeClr val="tx1">
                              <a:lumMod val="95000"/>
                              <a:lumOff val="5000"/>
                            </a:schemeClr>
                          </a:solidFill>
                          <a:effectLst/>
                        </a:rPr>
                        <a:t>1,30%</a:t>
                      </a:r>
                      <a:endParaRPr lang="tr-TR" sz="14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txBody>
                  <a:tcPr marL="35476" marR="35476" marT="36489" marB="36489" anchor="b">
                    <a:solidFill>
                      <a:schemeClr val="bg1">
                        <a:lumMod val="85000"/>
                      </a:schemeClr>
                    </a:solidFill>
                  </a:tcPr>
                </a:tc>
                <a:extLst>
                  <a:ext uri="{0D108BD9-81ED-4DB2-BD59-A6C34878D82A}">
                    <a16:rowId xmlns:a16="http://schemas.microsoft.com/office/drawing/2014/main" val="731654009"/>
                  </a:ext>
                </a:extLst>
              </a:tr>
              <a:tr h="279579">
                <a:tc>
                  <a:txBody>
                    <a:bodyPr/>
                    <a:lstStyle/>
                    <a:p>
                      <a:pPr>
                        <a:spcAft>
                          <a:spcPts val="0"/>
                        </a:spcAft>
                      </a:pPr>
                      <a:r>
                        <a:rPr lang="tr-TR" sz="1400" dirty="0">
                          <a:effectLst/>
                        </a:rPr>
                        <a:t>Avustralya</a:t>
                      </a:r>
                      <a:endParaRPr lang="tr-TR" sz="1400" dirty="0">
                        <a:effectLst/>
                        <a:latin typeface="Times New Roman" panose="02020603050405020304" pitchFamily="18" charset="0"/>
                        <a:ea typeface="Times New Roman" panose="02020603050405020304" pitchFamily="18" charset="0"/>
                      </a:endParaRPr>
                    </a:p>
                  </a:txBody>
                  <a:tcPr marL="35476" marR="35476" marT="36489" marB="36489" anchor="b">
                    <a:solidFill>
                      <a:schemeClr val="tx1">
                        <a:lumMod val="65000"/>
                        <a:lumOff val="35000"/>
                      </a:schemeClr>
                    </a:solidFill>
                  </a:tcPr>
                </a:tc>
                <a:tc>
                  <a:txBody>
                    <a:bodyPr/>
                    <a:lstStyle/>
                    <a:p>
                      <a:pPr algn="ctr">
                        <a:spcAft>
                          <a:spcPts val="0"/>
                        </a:spcAft>
                      </a:pPr>
                      <a:r>
                        <a:rPr lang="tr-TR" sz="1400" dirty="0">
                          <a:solidFill>
                            <a:schemeClr val="tx1">
                              <a:lumMod val="95000"/>
                              <a:lumOff val="5000"/>
                            </a:schemeClr>
                          </a:solidFill>
                          <a:effectLst/>
                        </a:rPr>
                        <a:t>1,10%</a:t>
                      </a:r>
                      <a:endParaRPr lang="tr-TR" sz="14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txBody>
                  <a:tcPr marL="35476" marR="35476" marT="36489" marB="36489" anchor="b">
                    <a:solidFill>
                      <a:schemeClr val="bg1">
                        <a:lumMod val="85000"/>
                      </a:schemeClr>
                    </a:solidFill>
                  </a:tcPr>
                </a:tc>
                <a:extLst>
                  <a:ext uri="{0D108BD9-81ED-4DB2-BD59-A6C34878D82A}">
                    <a16:rowId xmlns:a16="http://schemas.microsoft.com/office/drawing/2014/main" val="2566499146"/>
                  </a:ext>
                </a:extLst>
              </a:tr>
              <a:tr h="288192">
                <a:tc>
                  <a:txBody>
                    <a:bodyPr/>
                    <a:lstStyle/>
                    <a:p>
                      <a:pPr>
                        <a:spcAft>
                          <a:spcPts val="0"/>
                        </a:spcAft>
                      </a:pPr>
                      <a:r>
                        <a:rPr lang="tr-TR" sz="1400" kern="1200" dirty="0">
                          <a:solidFill>
                            <a:srgbClr val="FF0000"/>
                          </a:solidFill>
                          <a:effectLst/>
                        </a:rPr>
                        <a:t>Türkiye</a:t>
                      </a:r>
                      <a:endParaRPr lang="tr-TR" sz="1400" dirty="0">
                        <a:solidFill>
                          <a:srgbClr val="FF0000"/>
                        </a:solidFill>
                        <a:effectLst/>
                        <a:latin typeface="Times New Roman" panose="02020603050405020304" pitchFamily="18" charset="0"/>
                        <a:ea typeface="Times New Roman" panose="02020603050405020304" pitchFamily="18" charset="0"/>
                      </a:endParaRPr>
                    </a:p>
                  </a:txBody>
                  <a:tcPr marL="35476" marR="35476" marT="36489" marB="36489" anchor="b">
                    <a:solidFill>
                      <a:schemeClr val="tx1">
                        <a:lumMod val="65000"/>
                        <a:lumOff val="35000"/>
                      </a:schemeClr>
                    </a:solidFill>
                  </a:tcPr>
                </a:tc>
                <a:tc>
                  <a:txBody>
                    <a:bodyPr/>
                    <a:lstStyle/>
                    <a:p>
                      <a:pPr algn="ctr">
                        <a:spcAft>
                          <a:spcPts val="0"/>
                        </a:spcAft>
                      </a:pPr>
                      <a:r>
                        <a:rPr lang="tr-TR" sz="1300" b="1" dirty="0">
                          <a:solidFill>
                            <a:srgbClr val="FF0000"/>
                          </a:solidFill>
                          <a:effectLst/>
                        </a:rPr>
                        <a:t>1,10%</a:t>
                      </a:r>
                      <a:endParaRPr lang="tr-TR" sz="1000" b="1" dirty="0">
                        <a:solidFill>
                          <a:srgbClr val="FF0000"/>
                        </a:solidFill>
                        <a:effectLst/>
                        <a:latin typeface="Times New Roman" panose="02020603050405020304" pitchFamily="18" charset="0"/>
                        <a:ea typeface="Times New Roman" panose="02020603050405020304" pitchFamily="18" charset="0"/>
                      </a:endParaRPr>
                    </a:p>
                  </a:txBody>
                  <a:tcPr marL="35476" marR="35476" marT="36489" marB="36489" anchor="b">
                    <a:solidFill>
                      <a:schemeClr val="bg1">
                        <a:lumMod val="85000"/>
                      </a:schemeClr>
                    </a:solidFill>
                  </a:tcPr>
                </a:tc>
                <a:extLst>
                  <a:ext uri="{0D108BD9-81ED-4DB2-BD59-A6C34878D82A}">
                    <a16:rowId xmlns:a16="http://schemas.microsoft.com/office/drawing/2014/main" val="3445948682"/>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2006212410"/>
              </p:ext>
            </p:extLst>
          </p:nvPr>
        </p:nvGraphicFramePr>
        <p:xfrm>
          <a:off x="291945" y="1622429"/>
          <a:ext cx="2131215" cy="4708740"/>
        </p:xfrm>
        <a:graphic>
          <a:graphicData uri="http://schemas.openxmlformats.org/drawingml/2006/table">
            <a:tbl>
              <a:tblPr>
                <a:tableStyleId>{5C22544A-7EE6-4342-B048-85BDC9FD1C3A}</a:tableStyleId>
              </a:tblPr>
              <a:tblGrid>
                <a:gridCol w="1007562">
                  <a:extLst>
                    <a:ext uri="{9D8B030D-6E8A-4147-A177-3AD203B41FA5}">
                      <a16:colId xmlns:a16="http://schemas.microsoft.com/office/drawing/2014/main" val="561237436"/>
                    </a:ext>
                  </a:extLst>
                </a:gridCol>
                <a:gridCol w="1123653">
                  <a:extLst>
                    <a:ext uri="{9D8B030D-6E8A-4147-A177-3AD203B41FA5}">
                      <a16:colId xmlns:a16="http://schemas.microsoft.com/office/drawing/2014/main" val="956113900"/>
                    </a:ext>
                  </a:extLst>
                </a:gridCol>
              </a:tblGrid>
              <a:tr h="470957">
                <a:tc>
                  <a:txBody>
                    <a:bodyPr/>
                    <a:lstStyle/>
                    <a:p>
                      <a:pPr fontAlgn="b">
                        <a:spcAft>
                          <a:spcPts val="0"/>
                        </a:spcAft>
                      </a:pPr>
                      <a:r>
                        <a:rPr lang="tr-TR" sz="1400" kern="1200" dirty="0">
                          <a:effectLst/>
                        </a:rPr>
                        <a:t> </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tx1">
                        <a:lumMod val="65000"/>
                        <a:lumOff val="35000"/>
                      </a:schemeClr>
                    </a:solidFill>
                  </a:tcPr>
                </a:tc>
                <a:tc>
                  <a:txBody>
                    <a:bodyPr/>
                    <a:lstStyle/>
                    <a:p>
                      <a:pPr algn="ctr" fontAlgn="b">
                        <a:spcAft>
                          <a:spcPts val="0"/>
                        </a:spcAft>
                      </a:pPr>
                      <a:r>
                        <a:rPr lang="tr-TR" sz="1400" kern="1200" dirty="0">
                          <a:solidFill>
                            <a:schemeClr val="bg1"/>
                          </a:solidFill>
                          <a:effectLst/>
                        </a:rPr>
                        <a:t>Kümülatif Emisyon % </a:t>
                      </a:r>
                      <a:endParaRPr lang="tr-TR" sz="900" dirty="0">
                        <a:solidFill>
                          <a:schemeClr val="bg1"/>
                        </a:solidFill>
                        <a:effectLst/>
                        <a:latin typeface="Times New Roman" panose="02020603050405020304" pitchFamily="18" charset="0"/>
                        <a:ea typeface="Times New Roman" panose="02020603050405020304" pitchFamily="18" charset="0"/>
                      </a:endParaRPr>
                    </a:p>
                  </a:txBody>
                  <a:tcPr marL="8304" marR="8304" marT="8304" marB="0" anchor="b">
                    <a:solidFill>
                      <a:schemeClr val="tx1">
                        <a:lumMod val="65000"/>
                        <a:lumOff val="35000"/>
                      </a:schemeClr>
                    </a:solidFill>
                  </a:tcPr>
                </a:tc>
                <a:extLst>
                  <a:ext uri="{0D108BD9-81ED-4DB2-BD59-A6C34878D82A}">
                    <a16:rowId xmlns:a16="http://schemas.microsoft.com/office/drawing/2014/main" val="2566716584"/>
                  </a:ext>
                </a:extLst>
              </a:tr>
              <a:tr h="337425">
                <a:tc>
                  <a:txBody>
                    <a:bodyPr/>
                    <a:lstStyle/>
                    <a:p>
                      <a:pPr fontAlgn="b">
                        <a:spcAft>
                          <a:spcPts val="0"/>
                        </a:spcAft>
                      </a:pPr>
                      <a:r>
                        <a:rPr lang="tr-TR" sz="1400" kern="1200" dirty="0">
                          <a:effectLst/>
                        </a:rPr>
                        <a:t>ABD</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tx1">
                        <a:lumMod val="50000"/>
                        <a:lumOff val="50000"/>
                      </a:schemeClr>
                    </a:solidFill>
                  </a:tcPr>
                </a:tc>
                <a:tc>
                  <a:txBody>
                    <a:bodyPr/>
                    <a:lstStyle/>
                    <a:p>
                      <a:pPr algn="ctr" fontAlgn="b">
                        <a:spcAft>
                          <a:spcPts val="0"/>
                        </a:spcAft>
                      </a:pPr>
                      <a:r>
                        <a:rPr lang="tr-TR" sz="1400" kern="1200" dirty="0">
                          <a:effectLst/>
                        </a:rPr>
                        <a:t>25,4%</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bg2">
                        <a:lumMod val="90000"/>
                      </a:schemeClr>
                    </a:solidFill>
                  </a:tcPr>
                </a:tc>
                <a:extLst>
                  <a:ext uri="{0D108BD9-81ED-4DB2-BD59-A6C34878D82A}">
                    <a16:rowId xmlns:a16="http://schemas.microsoft.com/office/drawing/2014/main" val="3045467754"/>
                  </a:ext>
                </a:extLst>
              </a:tr>
              <a:tr h="337425">
                <a:tc>
                  <a:txBody>
                    <a:bodyPr/>
                    <a:lstStyle/>
                    <a:p>
                      <a:pPr fontAlgn="b">
                        <a:spcAft>
                          <a:spcPts val="0"/>
                        </a:spcAft>
                      </a:pPr>
                      <a:r>
                        <a:rPr lang="tr-TR" sz="1400" kern="1200" dirty="0">
                          <a:effectLst/>
                        </a:rPr>
                        <a:t>AB 28</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tx1">
                        <a:lumMod val="50000"/>
                        <a:lumOff val="50000"/>
                      </a:schemeClr>
                    </a:solidFill>
                  </a:tcPr>
                </a:tc>
                <a:tc>
                  <a:txBody>
                    <a:bodyPr/>
                    <a:lstStyle/>
                    <a:p>
                      <a:pPr algn="ctr" fontAlgn="b">
                        <a:spcAft>
                          <a:spcPts val="0"/>
                        </a:spcAft>
                      </a:pPr>
                      <a:r>
                        <a:rPr lang="tr-TR" sz="1400" kern="1200" dirty="0">
                          <a:effectLst/>
                        </a:rPr>
                        <a:t>22%</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bg2">
                        <a:lumMod val="90000"/>
                      </a:schemeClr>
                    </a:solidFill>
                  </a:tcPr>
                </a:tc>
                <a:extLst>
                  <a:ext uri="{0D108BD9-81ED-4DB2-BD59-A6C34878D82A}">
                    <a16:rowId xmlns:a16="http://schemas.microsoft.com/office/drawing/2014/main" val="259519517"/>
                  </a:ext>
                </a:extLst>
              </a:tr>
              <a:tr h="392576">
                <a:tc>
                  <a:txBody>
                    <a:bodyPr/>
                    <a:lstStyle/>
                    <a:p>
                      <a:pPr fontAlgn="b">
                        <a:spcAft>
                          <a:spcPts val="0"/>
                        </a:spcAft>
                      </a:pPr>
                      <a:r>
                        <a:rPr lang="tr-TR" sz="1400" kern="1200" dirty="0">
                          <a:effectLst/>
                        </a:rPr>
                        <a:t>Çin</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tx1">
                        <a:lumMod val="50000"/>
                        <a:lumOff val="50000"/>
                      </a:schemeClr>
                    </a:solidFill>
                  </a:tcPr>
                </a:tc>
                <a:tc>
                  <a:txBody>
                    <a:bodyPr/>
                    <a:lstStyle/>
                    <a:p>
                      <a:pPr algn="ctr" fontAlgn="b">
                        <a:spcAft>
                          <a:spcPts val="0"/>
                        </a:spcAft>
                      </a:pPr>
                      <a:r>
                        <a:rPr lang="tr-TR" sz="1400" kern="1200" dirty="0">
                          <a:effectLst/>
                        </a:rPr>
                        <a:t>12,7%</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bg2">
                        <a:lumMod val="90000"/>
                      </a:schemeClr>
                    </a:solidFill>
                  </a:tcPr>
                </a:tc>
                <a:extLst>
                  <a:ext uri="{0D108BD9-81ED-4DB2-BD59-A6C34878D82A}">
                    <a16:rowId xmlns:a16="http://schemas.microsoft.com/office/drawing/2014/main" val="628778686"/>
                  </a:ext>
                </a:extLst>
              </a:tr>
              <a:tr h="337425">
                <a:tc>
                  <a:txBody>
                    <a:bodyPr/>
                    <a:lstStyle/>
                    <a:p>
                      <a:pPr fontAlgn="b">
                        <a:spcAft>
                          <a:spcPts val="0"/>
                        </a:spcAft>
                      </a:pPr>
                      <a:r>
                        <a:rPr lang="tr-TR" sz="1400" kern="1200" dirty="0">
                          <a:effectLst/>
                        </a:rPr>
                        <a:t>Rusya</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tx1">
                        <a:lumMod val="50000"/>
                        <a:lumOff val="50000"/>
                      </a:schemeClr>
                    </a:solidFill>
                  </a:tcPr>
                </a:tc>
                <a:tc>
                  <a:txBody>
                    <a:bodyPr/>
                    <a:lstStyle/>
                    <a:p>
                      <a:pPr algn="ctr" fontAlgn="b">
                        <a:spcAft>
                          <a:spcPts val="0"/>
                        </a:spcAft>
                      </a:pPr>
                      <a:r>
                        <a:rPr lang="tr-TR" sz="1400" kern="1200" dirty="0">
                          <a:effectLst/>
                        </a:rPr>
                        <a:t>6,3%</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bg2">
                        <a:lumMod val="90000"/>
                      </a:schemeClr>
                    </a:solidFill>
                  </a:tcPr>
                </a:tc>
                <a:extLst>
                  <a:ext uri="{0D108BD9-81ED-4DB2-BD59-A6C34878D82A}">
                    <a16:rowId xmlns:a16="http://schemas.microsoft.com/office/drawing/2014/main" val="290280122"/>
                  </a:ext>
                </a:extLst>
              </a:tr>
              <a:tr h="337425">
                <a:tc>
                  <a:txBody>
                    <a:bodyPr/>
                    <a:lstStyle/>
                    <a:p>
                      <a:pPr fontAlgn="b">
                        <a:spcAft>
                          <a:spcPts val="0"/>
                        </a:spcAft>
                      </a:pPr>
                      <a:r>
                        <a:rPr lang="tr-TR" sz="1400" kern="1200" dirty="0">
                          <a:effectLst/>
                        </a:rPr>
                        <a:t>Japonya</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tx1">
                        <a:lumMod val="50000"/>
                        <a:lumOff val="50000"/>
                      </a:schemeClr>
                    </a:solidFill>
                  </a:tcPr>
                </a:tc>
                <a:tc>
                  <a:txBody>
                    <a:bodyPr/>
                    <a:lstStyle/>
                    <a:p>
                      <a:pPr algn="ctr" fontAlgn="b">
                        <a:spcAft>
                          <a:spcPts val="0"/>
                        </a:spcAft>
                      </a:pPr>
                      <a:r>
                        <a:rPr lang="tr-TR" sz="1400" kern="1200" dirty="0">
                          <a:effectLst/>
                        </a:rPr>
                        <a:t>4%</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bg2">
                        <a:lumMod val="90000"/>
                      </a:schemeClr>
                    </a:solidFill>
                  </a:tcPr>
                </a:tc>
                <a:extLst>
                  <a:ext uri="{0D108BD9-81ED-4DB2-BD59-A6C34878D82A}">
                    <a16:rowId xmlns:a16="http://schemas.microsoft.com/office/drawing/2014/main" val="1984504824"/>
                  </a:ext>
                </a:extLst>
              </a:tr>
              <a:tr h="337425">
                <a:tc>
                  <a:txBody>
                    <a:bodyPr/>
                    <a:lstStyle/>
                    <a:p>
                      <a:pPr fontAlgn="b">
                        <a:spcAft>
                          <a:spcPts val="0"/>
                        </a:spcAft>
                      </a:pPr>
                      <a:r>
                        <a:rPr lang="tr-TR" sz="1400" kern="1200" dirty="0">
                          <a:effectLst/>
                        </a:rPr>
                        <a:t>Hindistan</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tx1">
                        <a:lumMod val="50000"/>
                        <a:lumOff val="50000"/>
                      </a:schemeClr>
                    </a:solidFill>
                  </a:tcPr>
                </a:tc>
                <a:tc>
                  <a:txBody>
                    <a:bodyPr/>
                    <a:lstStyle/>
                    <a:p>
                      <a:pPr algn="ctr" fontAlgn="b">
                        <a:spcAft>
                          <a:spcPts val="0"/>
                        </a:spcAft>
                      </a:pPr>
                      <a:r>
                        <a:rPr lang="tr-TR" sz="1400" kern="1200" dirty="0">
                          <a:effectLst/>
                        </a:rPr>
                        <a:t>3,1%</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bg2">
                        <a:lumMod val="90000"/>
                      </a:schemeClr>
                    </a:solidFill>
                  </a:tcPr>
                </a:tc>
                <a:extLst>
                  <a:ext uri="{0D108BD9-81ED-4DB2-BD59-A6C34878D82A}">
                    <a16:rowId xmlns:a16="http://schemas.microsoft.com/office/drawing/2014/main" val="2832213789"/>
                  </a:ext>
                </a:extLst>
              </a:tr>
              <a:tr h="337425">
                <a:tc>
                  <a:txBody>
                    <a:bodyPr/>
                    <a:lstStyle/>
                    <a:p>
                      <a:pPr fontAlgn="b">
                        <a:spcAft>
                          <a:spcPts val="0"/>
                        </a:spcAft>
                      </a:pPr>
                      <a:r>
                        <a:rPr lang="tr-TR" sz="1400" kern="1200" dirty="0">
                          <a:effectLst/>
                        </a:rPr>
                        <a:t>Kanada</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tx1">
                        <a:lumMod val="50000"/>
                        <a:lumOff val="50000"/>
                      </a:schemeClr>
                    </a:solidFill>
                  </a:tcPr>
                </a:tc>
                <a:tc>
                  <a:txBody>
                    <a:bodyPr/>
                    <a:lstStyle/>
                    <a:p>
                      <a:pPr algn="ctr" fontAlgn="b">
                        <a:spcAft>
                          <a:spcPts val="0"/>
                        </a:spcAft>
                      </a:pPr>
                      <a:r>
                        <a:rPr lang="tr-TR" sz="1400" kern="1200" dirty="0">
                          <a:effectLst/>
                        </a:rPr>
                        <a:t>2%</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bg2">
                        <a:lumMod val="90000"/>
                      </a:schemeClr>
                    </a:solidFill>
                  </a:tcPr>
                </a:tc>
                <a:extLst>
                  <a:ext uri="{0D108BD9-81ED-4DB2-BD59-A6C34878D82A}">
                    <a16:rowId xmlns:a16="http://schemas.microsoft.com/office/drawing/2014/main" val="2318207352"/>
                  </a:ext>
                </a:extLst>
              </a:tr>
              <a:tr h="337425">
                <a:tc>
                  <a:txBody>
                    <a:bodyPr/>
                    <a:lstStyle/>
                    <a:p>
                      <a:pPr fontAlgn="b">
                        <a:spcAft>
                          <a:spcPts val="0"/>
                        </a:spcAft>
                      </a:pPr>
                      <a:r>
                        <a:rPr lang="tr-TR" sz="1400" kern="1200" dirty="0">
                          <a:effectLst/>
                        </a:rPr>
                        <a:t>Güney Afrika</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tx1">
                        <a:lumMod val="50000"/>
                        <a:lumOff val="50000"/>
                      </a:schemeClr>
                    </a:solidFill>
                  </a:tcPr>
                </a:tc>
                <a:tc>
                  <a:txBody>
                    <a:bodyPr/>
                    <a:lstStyle/>
                    <a:p>
                      <a:pPr algn="ctr" fontAlgn="b">
                        <a:spcAft>
                          <a:spcPts val="0"/>
                        </a:spcAft>
                      </a:pPr>
                      <a:r>
                        <a:rPr lang="tr-TR" sz="1400" kern="1200" dirty="0">
                          <a:effectLst/>
                        </a:rPr>
                        <a:t>1,3%</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bg2">
                        <a:lumMod val="90000"/>
                      </a:schemeClr>
                    </a:solidFill>
                  </a:tcPr>
                </a:tc>
                <a:extLst>
                  <a:ext uri="{0D108BD9-81ED-4DB2-BD59-A6C34878D82A}">
                    <a16:rowId xmlns:a16="http://schemas.microsoft.com/office/drawing/2014/main" val="1851246719"/>
                  </a:ext>
                </a:extLst>
              </a:tr>
              <a:tr h="337425">
                <a:tc>
                  <a:txBody>
                    <a:bodyPr/>
                    <a:lstStyle/>
                    <a:p>
                      <a:pPr fontAlgn="b">
                        <a:spcAft>
                          <a:spcPts val="0"/>
                        </a:spcAft>
                      </a:pPr>
                      <a:r>
                        <a:rPr lang="tr-TR" sz="1400" kern="1200" dirty="0">
                          <a:effectLst/>
                        </a:rPr>
                        <a:t>Avustralya</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tx1">
                        <a:lumMod val="50000"/>
                        <a:lumOff val="50000"/>
                      </a:schemeClr>
                    </a:solidFill>
                  </a:tcPr>
                </a:tc>
                <a:tc>
                  <a:txBody>
                    <a:bodyPr/>
                    <a:lstStyle/>
                    <a:p>
                      <a:pPr algn="ctr" fontAlgn="b">
                        <a:spcAft>
                          <a:spcPts val="0"/>
                        </a:spcAft>
                      </a:pPr>
                      <a:r>
                        <a:rPr lang="tr-TR" sz="1400" kern="1200" dirty="0">
                          <a:effectLst/>
                        </a:rPr>
                        <a:t>1,1%</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bg2">
                        <a:lumMod val="90000"/>
                      </a:schemeClr>
                    </a:solidFill>
                  </a:tcPr>
                </a:tc>
                <a:extLst>
                  <a:ext uri="{0D108BD9-81ED-4DB2-BD59-A6C34878D82A}">
                    <a16:rowId xmlns:a16="http://schemas.microsoft.com/office/drawing/2014/main" val="722117462"/>
                  </a:ext>
                </a:extLst>
              </a:tr>
              <a:tr h="337425">
                <a:tc>
                  <a:txBody>
                    <a:bodyPr/>
                    <a:lstStyle/>
                    <a:p>
                      <a:pPr fontAlgn="b">
                        <a:spcAft>
                          <a:spcPts val="0"/>
                        </a:spcAft>
                      </a:pPr>
                      <a:r>
                        <a:rPr lang="tr-TR" sz="1400" kern="1200" dirty="0">
                          <a:effectLst/>
                        </a:rPr>
                        <a:t>Brezilya</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tx1">
                        <a:lumMod val="50000"/>
                        <a:lumOff val="50000"/>
                      </a:schemeClr>
                    </a:solidFill>
                  </a:tcPr>
                </a:tc>
                <a:tc>
                  <a:txBody>
                    <a:bodyPr/>
                    <a:lstStyle/>
                    <a:p>
                      <a:pPr algn="ctr" fontAlgn="b">
                        <a:spcAft>
                          <a:spcPts val="0"/>
                        </a:spcAft>
                      </a:pPr>
                      <a:r>
                        <a:rPr lang="tr-TR" sz="1400" kern="1200" dirty="0">
                          <a:effectLst/>
                        </a:rPr>
                        <a:t>0,9%</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bg2">
                        <a:lumMod val="90000"/>
                      </a:schemeClr>
                    </a:solidFill>
                  </a:tcPr>
                </a:tc>
                <a:extLst>
                  <a:ext uri="{0D108BD9-81ED-4DB2-BD59-A6C34878D82A}">
                    <a16:rowId xmlns:a16="http://schemas.microsoft.com/office/drawing/2014/main" val="3065836556"/>
                  </a:ext>
                </a:extLst>
              </a:tr>
              <a:tr h="470957">
                <a:tc>
                  <a:txBody>
                    <a:bodyPr/>
                    <a:lstStyle/>
                    <a:p>
                      <a:pPr fontAlgn="b">
                        <a:spcAft>
                          <a:spcPts val="0"/>
                        </a:spcAft>
                      </a:pPr>
                      <a:r>
                        <a:rPr lang="tr-TR" sz="1400" kern="1200" dirty="0">
                          <a:effectLst/>
                        </a:rPr>
                        <a:t>Suudi Arabistan</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tx1">
                        <a:lumMod val="50000"/>
                        <a:lumOff val="50000"/>
                      </a:schemeClr>
                    </a:solidFill>
                  </a:tcPr>
                </a:tc>
                <a:tc>
                  <a:txBody>
                    <a:bodyPr/>
                    <a:lstStyle/>
                    <a:p>
                      <a:pPr algn="ctr" fontAlgn="b">
                        <a:spcAft>
                          <a:spcPts val="0"/>
                        </a:spcAft>
                      </a:pPr>
                      <a:r>
                        <a:rPr lang="tr-TR" sz="1400" kern="1200" dirty="0">
                          <a:effectLst/>
                        </a:rPr>
                        <a:t>0,9%</a:t>
                      </a:r>
                      <a:endParaRPr lang="tr-TR" sz="900" dirty="0">
                        <a:effectLst/>
                        <a:latin typeface="Times New Roman" panose="02020603050405020304" pitchFamily="18" charset="0"/>
                        <a:ea typeface="Times New Roman" panose="02020603050405020304" pitchFamily="18" charset="0"/>
                      </a:endParaRPr>
                    </a:p>
                  </a:txBody>
                  <a:tcPr marL="8304" marR="8304" marT="8304" marB="0" anchor="b">
                    <a:solidFill>
                      <a:schemeClr val="bg2">
                        <a:lumMod val="90000"/>
                      </a:schemeClr>
                    </a:solidFill>
                  </a:tcPr>
                </a:tc>
                <a:extLst>
                  <a:ext uri="{0D108BD9-81ED-4DB2-BD59-A6C34878D82A}">
                    <a16:rowId xmlns:a16="http://schemas.microsoft.com/office/drawing/2014/main" val="1121314570"/>
                  </a:ext>
                </a:extLst>
              </a:tr>
              <a:tr h="337425">
                <a:tc>
                  <a:txBody>
                    <a:bodyPr/>
                    <a:lstStyle/>
                    <a:p>
                      <a:pPr fontAlgn="b">
                        <a:spcAft>
                          <a:spcPts val="0"/>
                        </a:spcAft>
                      </a:pPr>
                      <a:r>
                        <a:rPr lang="tr-TR" sz="1400" b="1" kern="1200" dirty="0">
                          <a:solidFill>
                            <a:srgbClr val="FF0000"/>
                          </a:solidFill>
                          <a:effectLst/>
                        </a:rPr>
                        <a:t>Türkiye</a:t>
                      </a:r>
                      <a:endParaRPr lang="tr-TR" sz="900" b="1" dirty="0">
                        <a:solidFill>
                          <a:srgbClr val="FF0000"/>
                        </a:solidFill>
                        <a:effectLst/>
                        <a:latin typeface="Times New Roman" panose="02020603050405020304" pitchFamily="18" charset="0"/>
                        <a:ea typeface="Times New Roman" panose="02020603050405020304" pitchFamily="18" charset="0"/>
                      </a:endParaRPr>
                    </a:p>
                  </a:txBody>
                  <a:tcPr marL="8304" marR="8304" marT="8304" marB="0" anchor="b">
                    <a:solidFill>
                      <a:schemeClr val="tx1">
                        <a:lumMod val="50000"/>
                        <a:lumOff val="50000"/>
                      </a:schemeClr>
                    </a:solidFill>
                  </a:tcPr>
                </a:tc>
                <a:tc>
                  <a:txBody>
                    <a:bodyPr/>
                    <a:lstStyle/>
                    <a:p>
                      <a:pPr algn="ctr" fontAlgn="b">
                        <a:spcAft>
                          <a:spcPts val="0"/>
                        </a:spcAft>
                      </a:pPr>
                      <a:r>
                        <a:rPr lang="tr-TR" sz="1400" b="1" kern="1200" dirty="0">
                          <a:solidFill>
                            <a:srgbClr val="FF0000"/>
                          </a:solidFill>
                          <a:effectLst/>
                        </a:rPr>
                        <a:t>0,6%</a:t>
                      </a:r>
                      <a:endParaRPr lang="tr-TR" sz="900" b="1" dirty="0">
                        <a:solidFill>
                          <a:srgbClr val="FF0000"/>
                        </a:solidFill>
                        <a:effectLst/>
                        <a:latin typeface="Times New Roman" panose="02020603050405020304" pitchFamily="18" charset="0"/>
                        <a:ea typeface="Times New Roman" panose="02020603050405020304" pitchFamily="18" charset="0"/>
                      </a:endParaRPr>
                    </a:p>
                  </a:txBody>
                  <a:tcPr marL="8304" marR="8304" marT="8304" marB="0" anchor="b">
                    <a:solidFill>
                      <a:schemeClr val="bg2">
                        <a:lumMod val="90000"/>
                      </a:schemeClr>
                    </a:solidFill>
                  </a:tcPr>
                </a:tc>
                <a:extLst>
                  <a:ext uri="{0D108BD9-81ED-4DB2-BD59-A6C34878D82A}">
                    <a16:rowId xmlns:a16="http://schemas.microsoft.com/office/drawing/2014/main" val="968823238"/>
                  </a:ext>
                </a:extLst>
              </a:tr>
            </a:tbl>
          </a:graphicData>
        </a:graphic>
      </p:graphicFrame>
    </p:spTree>
    <p:extLst>
      <p:ext uri="{BB962C8B-B14F-4D97-AF65-F5344CB8AC3E}">
        <p14:creationId xmlns:p14="http://schemas.microsoft.com/office/powerpoint/2010/main" val="3327664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971"/>
            <a:ext cx="12192000" cy="6858000"/>
          </a:xfrm>
          <a:prstGeom prst="rect">
            <a:avLst/>
          </a:prstGeom>
        </p:spPr>
      </p:pic>
      <p:sp>
        <p:nvSpPr>
          <p:cNvPr id="5" name="Metin kutusu 4"/>
          <p:cNvSpPr txBox="1"/>
          <p:nvPr/>
        </p:nvSpPr>
        <p:spPr>
          <a:xfrm>
            <a:off x="2938674" y="915431"/>
            <a:ext cx="8266310" cy="523220"/>
          </a:xfrm>
          <a:prstGeom prst="rect">
            <a:avLst/>
          </a:prstGeom>
          <a:noFill/>
        </p:spPr>
        <p:txBody>
          <a:bodyPr wrap="square">
            <a:spAutoFit/>
          </a:bodyPr>
          <a:lstStyle/>
          <a:p>
            <a:pPr>
              <a:defRPr/>
            </a:pPr>
            <a:r>
              <a:rPr lang="tr-TR" sz="2800" b="1" dirty="0">
                <a:solidFill>
                  <a:srgbClr val="002060"/>
                </a:solidFill>
              </a:rPr>
              <a:t>TÜRKİYE’NİN SERA GAZI EMİSYON DAĞILIMI (2020)</a:t>
            </a:r>
            <a:endParaRPr lang="en-GB" sz="2800" b="1" dirty="0">
              <a:solidFill>
                <a:srgbClr val="002060"/>
              </a:solidFill>
            </a:endParaRPr>
          </a:p>
        </p:txBody>
      </p:sp>
      <p:graphicFrame>
        <p:nvGraphicFramePr>
          <p:cNvPr id="6" name="1 Grafik"/>
          <p:cNvGraphicFramePr>
            <a:graphicFrameLocks/>
          </p:cNvGraphicFramePr>
          <p:nvPr>
            <p:extLst>
              <p:ext uri="{D42A27DB-BD31-4B8C-83A1-F6EECF244321}">
                <p14:modId xmlns:p14="http://schemas.microsoft.com/office/powerpoint/2010/main" val="2791699623"/>
              </p:ext>
            </p:extLst>
          </p:nvPr>
        </p:nvGraphicFramePr>
        <p:xfrm>
          <a:off x="773953" y="1975891"/>
          <a:ext cx="5650293" cy="40614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fik 6"/>
          <p:cNvGraphicFramePr/>
          <p:nvPr>
            <p:extLst>
              <p:ext uri="{D42A27DB-BD31-4B8C-83A1-F6EECF244321}">
                <p14:modId xmlns:p14="http://schemas.microsoft.com/office/powerpoint/2010/main" val="3953860036"/>
              </p:ext>
            </p:extLst>
          </p:nvPr>
        </p:nvGraphicFramePr>
        <p:xfrm>
          <a:off x="7623712" y="2697539"/>
          <a:ext cx="4127157" cy="3590785"/>
        </p:xfrm>
        <a:graphic>
          <a:graphicData uri="http://schemas.openxmlformats.org/drawingml/2006/chart">
            <c:chart xmlns:c="http://schemas.openxmlformats.org/drawingml/2006/chart" xmlns:r="http://schemas.openxmlformats.org/officeDocument/2006/relationships" r:id="rId5"/>
          </a:graphicData>
        </a:graphic>
      </p:graphicFrame>
      <p:sp>
        <p:nvSpPr>
          <p:cNvPr id="9" name="Sağ Ayraç 8"/>
          <p:cNvSpPr/>
          <p:nvPr/>
        </p:nvSpPr>
        <p:spPr>
          <a:xfrm>
            <a:off x="6100576" y="3655947"/>
            <a:ext cx="1152525" cy="2394067"/>
          </a:xfrm>
          <a:prstGeom prst="rightBrace">
            <a:avLst>
              <a:gd name="adj1" fmla="val 8333"/>
              <a:gd name="adj2" fmla="val 50498"/>
            </a:avLst>
          </a:prstGeom>
        </p:spPr>
        <p:style>
          <a:lnRef idx="3">
            <a:schemeClr val="dk1"/>
          </a:lnRef>
          <a:fillRef idx="0">
            <a:schemeClr val="dk1"/>
          </a:fillRef>
          <a:effectRef idx="2">
            <a:schemeClr val="dk1"/>
          </a:effectRef>
          <a:fontRef idx="minor">
            <a:schemeClr val="tx1"/>
          </a:fontRef>
        </p:style>
        <p:txBody>
          <a:bodyPr anchor="ctr"/>
          <a:lstStyle/>
          <a:p>
            <a:pPr algn="ctr">
              <a:defRPr/>
            </a:pPr>
            <a:endParaRPr lang="en-GB" b="1" dirty="0"/>
          </a:p>
        </p:txBody>
      </p:sp>
      <p:sp>
        <p:nvSpPr>
          <p:cNvPr id="14" name="Metin kutusu 13"/>
          <p:cNvSpPr txBox="1"/>
          <p:nvPr/>
        </p:nvSpPr>
        <p:spPr>
          <a:xfrm>
            <a:off x="265599" y="6601832"/>
            <a:ext cx="4509319" cy="261610"/>
          </a:xfrm>
          <a:prstGeom prst="rect">
            <a:avLst/>
          </a:prstGeom>
          <a:noFill/>
        </p:spPr>
        <p:txBody>
          <a:bodyPr wrap="square" rtlCol="0">
            <a:spAutoFit/>
          </a:bodyPr>
          <a:lstStyle/>
          <a:p>
            <a:r>
              <a:rPr lang="tr-TR" sz="1100" b="1" dirty="0"/>
              <a:t>Kaynak: </a:t>
            </a:r>
            <a:r>
              <a:rPr lang="tr-TR" sz="1100" dirty="0"/>
              <a:t>TÜİK</a:t>
            </a:r>
          </a:p>
        </p:txBody>
      </p:sp>
      <p:sp>
        <p:nvSpPr>
          <p:cNvPr id="8" name="Slayt Numarası Yer Tutucusu 7"/>
          <p:cNvSpPr>
            <a:spLocks noGrp="1"/>
          </p:cNvSpPr>
          <p:nvPr>
            <p:ph type="sldNum" sz="quarter" idx="12"/>
          </p:nvPr>
        </p:nvSpPr>
        <p:spPr/>
        <p:txBody>
          <a:bodyPr/>
          <a:lstStyle/>
          <a:p>
            <a:fld id="{7D0A263D-10E5-4D3B-930B-69E680A1E46E}" type="slidenum">
              <a:rPr lang="tr-TR" smtClean="0"/>
              <a:t>5</a:t>
            </a:fld>
            <a:endParaRPr lang="tr-TR" dirty="0"/>
          </a:p>
        </p:txBody>
      </p:sp>
    </p:spTree>
    <p:extLst>
      <p:ext uri="{BB962C8B-B14F-4D97-AF65-F5344CB8AC3E}">
        <p14:creationId xmlns:p14="http://schemas.microsoft.com/office/powerpoint/2010/main" val="1625232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11">
            <a:extLst>
              <a:ext uri="{FF2B5EF4-FFF2-40B4-BE49-F238E27FC236}">
                <a16:creationId xmlns:a16="http://schemas.microsoft.com/office/drawing/2014/main" id="{00874817-E216-4DE7-AC63-70D69EE30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508" y="2974767"/>
            <a:ext cx="10278727" cy="783471"/>
          </a:xfrm>
          <a:prstGeom prst="rect">
            <a:avLst/>
          </a:prstGeom>
        </p:spPr>
      </p:pic>
      <p:pic>
        <p:nvPicPr>
          <p:cNvPr id="6" name="Picture 32">
            <a:extLst>
              <a:ext uri="{FF2B5EF4-FFF2-40B4-BE49-F238E27FC236}">
                <a16:creationId xmlns:a16="http://schemas.microsoft.com/office/drawing/2014/main" id="{30CAA329-9E9F-443B-B7D4-66B168CF61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9508" y="2901419"/>
            <a:ext cx="901493" cy="930165"/>
          </a:xfrm>
          <a:prstGeom prst="rect">
            <a:avLst/>
          </a:prstGeom>
        </p:spPr>
      </p:pic>
      <p:sp>
        <p:nvSpPr>
          <p:cNvPr id="7" name="TextBox 36">
            <a:extLst>
              <a:ext uri="{FF2B5EF4-FFF2-40B4-BE49-F238E27FC236}">
                <a16:creationId xmlns:a16="http://schemas.microsoft.com/office/drawing/2014/main" id="{6240F582-2D4D-45FE-B55E-C5FF69B8DF2A}"/>
              </a:ext>
            </a:extLst>
          </p:cNvPr>
          <p:cNvSpPr txBox="1"/>
          <p:nvPr/>
        </p:nvSpPr>
        <p:spPr>
          <a:xfrm>
            <a:off x="2641001" y="3105834"/>
            <a:ext cx="9480709" cy="584775"/>
          </a:xfrm>
          <a:prstGeom prst="rect">
            <a:avLst/>
          </a:prstGeom>
          <a:noFill/>
        </p:spPr>
        <p:txBody>
          <a:bodyPr wrap="square" rtlCol="0">
            <a:spAutoFit/>
          </a:bodyPr>
          <a:lstStyle/>
          <a:p>
            <a:r>
              <a:rPr lang="tr-TR" sz="3200" b="1" dirty="0">
                <a:solidFill>
                  <a:srgbClr val="D7AD65"/>
                </a:solidFill>
                <a:latin typeface="Myriad Pro" panose="020B0503030403020204" pitchFamily="34" charset="0"/>
              </a:rPr>
              <a:t>BAKANLIĞIMIZ VE AVRUPA YEŞİL MUTABAKATI</a:t>
            </a:r>
          </a:p>
        </p:txBody>
      </p:sp>
      <p:sp>
        <p:nvSpPr>
          <p:cNvPr id="8" name="Slayt Numarası Yer Tutucusu 7"/>
          <p:cNvSpPr>
            <a:spLocks noGrp="1"/>
          </p:cNvSpPr>
          <p:nvPr>
            <p:ph type="sldNum" sz="quarter" idx="12"/>
          </p:nvPr>
        </p:nvSpPr>
        <p:spPr/>
        <p:txBody>
          <a:bodyPr/>
          <a:lstStyle/>
          <a:p>
            <a:fld id="{7D0A263D-10E5-4D3B-930B-69E680A1E46E}" type="slidenum">
              <a:rPr lang="tr-TR" smtClean="0"/>
              <a:t>6</a:t>
            </a:fld>
            <a:endParaRPr lang="tr-TR" dirty="0"/>
          </a:p>
        </p:txBody>
      </p:sp>
    </p:spTree>
    <p:extLst>
      <p:ext uri="{BB962C8B-B14F-4D97-AF65-F5344CB8AC3E}">
        <p14:creationId xmlns:p14="http://schemas.microsoft.com/office/powerpoint/2010/main" val="77316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8" fill="hold" nodeType="withEffect">
                                  <p:stCondLst>
                                    <p:cond delay="1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174" y="-388650"/>
            <a:ext cx="13861733" cy="7797225"/>
          </a:xfrm>
          <a:prstGeom prst="rect">
            <a:avLst/>
          </a:prstGeom>
        </p:spPr>
      </p:pic>
      <p:sp>
        <p:nvSpPr>
          <p:cNvPr id="5" name="Dikdörtgen 4"/>
          <p:cNvSpPr/>
          <p:nvPr/>
        </p:nvSpPr>
        <p:spPr>
          <a:xfrm>
            <a:off x="422031" y="622102"/>
            <a:ext cx="11957538" cy="6247864"/>
          </a:xfrm>
          <a:prstGeom prst="rect">
            <a:avLst/>
          </a:prstGeom>
        </p:spPr>
        <p:txBody>
          <a:bodyPr wrap="square">
            <a:spAutoFit/>
          </a:bodyPr>
          <a:lstStyle/>
          <a:p>
            <a:pPr marL="285750" indent="-285750">
              <a:buFont typeface="Arial" panose="020B0604020202020204" pitchFamily="34" charset="0"/>
              <a:buChar char="•"/>
            </a:pPr>
            <a:endParaRPr lang="tr-TR" sz="2400" b="1" dirty="0"/>
          </a:p>
          <a:p>
            <a:pPr marL="285750" indent="-285750">
              <a:buFont typeface="Arial" panose="020B0604020202020204" pitchFamily="34" charset="0"/>
              <a:buChar char="•"/>
            </a:pPr>
            <a:endParaRPr lang="tr-TR" sz="2400" b="1" dirty="0"/>
          </a:p>
          <a:p>
            <a:pPr marL="285750" indent="-285750">
              <a:buFont typeface="Arial" panose="020B0604020202020204" pitchFamily="34" charset="0"/>
              <a:buChar char="•"/>
            </a:pPr>
            <a:r>
              <a:rPr lang="tr-TR" sz="2400" b="1" dirty="0"/>
              <a:t>Avrupa Yeşil Mutabakatı (AYM),  11 Aralık 2019 tarihinde açıklandı</a:t>
            </a:r>
          </a:p>
          <a:p>
            <a:endParaRPr lang="tr-TR" sz="2400" b="1" dirty="0"/>
          </a:p>
          <a:p>
            <a:pPr marL="342900" indent="-342900">
              <a:buFont typeface="Arial" panose="020B0604020202020204" pitchFamily="34" charset="0"/>
              <a:buChar char="•"/>
            </a:pPr>
            <a:r>
              <a:rPr lang="tr-TR" sz="2400" b="1" dirty="0"/>
              <a:t>AYM, AB’nin sürdürülebilir bir gelecek için ekonomik dönüşüm ve büyüme stratejisi</a:t>
            </a:r>
          </a:p>
          <a:p>
            <a:endParaRPr lang="tr-TR" sz="2400" b="1" dirty="0"/>
          </a:p>
          <a:p>
            <a:pPr marL="285750" indent="-285750">
              <a:buFont typeface="Arial" panose="020B0604020202020204" pitchFamily="34" charset="0"/>
              <a:buChar char="•"/>
            </a:pPr>
            <a:r>
              <a:rPr lang="tr-TR" sz="2400" b="1" dirty="0"/>
              <a:t>İklim değişikliğine ilişkin Paris Anlaşmasının hedeflerine ulaşmak; Avrupa Yeşil Mutabakatının temelini oluşturmakta </a:t>
            </a:r>
          </a:p>
          <a:p>
            <a:endParaRPr lang="tr-TR" sz="2400" b="1" dirty="0"/>
          </a:p>
          <a:p>
            <a:pPr marL="285750" indent="-285750">
              <a:buFont typeface="Arial" panose="020B0604020202020204" pitchFamily="34" charset="0"/>
              <a:buChar char="•"/>
            </a:pPr>
            <a:r>
              <a:rPr lang="tr-TR" sz="2400" b="1" dirty="0">
                <a:cs typeface="Times New Roman" panose="02020603050405020304" pitchFamily="18" charset="0"/>
              </a:rPr>
              <a:t>AB: 1990 yılına göre 2030 yılına kadar %55 emisyon </a:t>
            </a:r>
            <a:r>
              <a:rPr lang="tr-TR" sz="2400" b="1" dirty="0" err="1">
                <a:cs typeface="Times New Roman" panose="02020603050405020304" pitchFamily="18" charset="0"/>
              </a:rPr>
              <a:t>azaltım</a:t>
            </a:r>
            <a:r>
              <a:rPr lang="tr-TR" sz="2400" b="1" dirty="0">
                <a:cs typeface="Times New Roman" panose="02020603050405020304" pitchFamily="18" charset="0"/>
              </a:rPr>
              <a:t> hedefi ve </a:t>
            </a:r>
            <a:r>
              <a:rPr lang="tr-TR" sz="2400" b="1" dirty="0"/>
              <a:t>2050 yılına kadar sera gazı emisyonlarının sıfırlanması (</a:t>
            </a:r>
            <a:r>
              <a:rPr lang="tr-TR" sz="2400" b="1" dirty="0" err="1"/>
              <a:t>climate</a:t>
            </a:r>
            <a:r>
              <a:rPr lang="tr-TR" sz="2400" b="1" dirty="0"/>
              <a:t> </a:t>
            </a:r>
            <a:r>
              <a:rPr lang="tr-TR" sz="2400" b="1" dirty="0" err="1"/>
              <a:t>neutrality</a:t>
            </a:r>
            <a:r>
              <a:rPr lang="tr-TR" sz="2400" b="1" dirty="0"/>
              <a:t>) hedefi ile ilk iklim nötr kıta olmak</a:t>
            </a:r>
          </a:p>
          <a:p>
            <a:endParaRPr lang="tr-TR" sz="2000" b="1" dirty="0"/>
          </a:p>
          <a:p>
            <a:pPr marL="342900" indent="-342900">
              <a:buFont typeface="Arial" panose="020B0604020202020204" pitchFamily="34" charset="0"/>
              <a:buChar char="•"/>
            </a:pPr>
            <a:r>
              <a:rPr lang="tr-TR" sz="2400" b="1" dirty="0"/>
              <a:t>AYM ile AB politikalarında kapsamlı değişiklikler öngörülmekte (8 Politika alanında 50 den fazla mevzuatın gözden geçirilmesi ve kamu politikalarının yeniden tasarımı</a:t>
            </a:r>
            <a:r>
              <a:rPr lang="tr-TR" sz="2000" b="1" dirty="0"/>
              <a:t>)</a:t>
            </a:r>
          </a:p>
          <a:p>
            <a:pPr marL="342900" indent="-342900">
              <a:buFont typeface="Arial" panose="020B0604020202020204" pitchFamily="34" charset="0"/>
              <a:buChar char="•"/>
            </a:pPr>
            <a:endParaRPr lang="tr-TR" sz="2000" b="1" dirty="0"/>
          </a:p>
          <a:p>
            <a:pPr marL="342900" indent="-342900">
              <a:buFont typeface="Arial" panose="020B0604020202020204" pitchFamily="34" charset="0"/>
              <a:buChar char="•"/>
            </a:pPr>
            <a:r>
              <a:rPr lang="tr-TR" sz="2400" b="1" dirty="0"/>
              <a:t>1 Trilyon Avro Avrupa Yeşil Mutabakatı Yatırım Bütçesi</a:t>
            </a:r>
          </a:p>
          <a:p>
            <a:endParaRPr lang="tr-TR" sz="2400" b="1" dirty="0"/>
          </a:p>
        </p:txBody>
      </p:sp>
      <p:sp>
        <p:nvSpPr>
          <p:cNvPr id="6" name="Dikdörtgen 5"/>
          <p:cNvSpPr/>
          <p:nvPr/>
        </p:nvSpPr>
        <p:spPr>
          <a:xfrm>
            <a:off x="2277122" y="360492"/>
            <a:ext cx="7370971" cy="523220"/>
          </a:xfrm>
          <a:prstGeom prst="rect">
            <a:avLst/>
          </a:prstGeom>
        </p:spPr>
        <p:txBody>
          <a:bodyPr wrap="square">
            <a:spAutoFit/>
          </a:bodyPr>
          <a:lstStyle/>
          <a:p>
            <a:r>
              <a:rPr lang="tr-TR" sz="2800" b="1" dirty="0">
                <a:solidFill>
                  <a:srgbClr val="002060"/>
                </a:solidFill>
              </a:rPr>
              <a:t>         AVRUPA YEŞİL MUTABAKATI (AYM)</a:t>
            </a:r>
            <a:endParaRPr lang="tr-TR" sz="2800" dirty="0"/>
          </a:p>
        </p:txBody>
      </p:sp>
    </p:spTree>
    <p:extLst>
      <p:ext uri="{BB962C8B-B14F-4D97-AF65-F5344CB8AC3E}">
        <p14:creationId xmlns:p14="http://schemas.microsoft.com/office/powerpoint/2010/main" val="248342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76" y="-117231"/>
            <a:ext cx="13861733" cy="7797225"/>
          </a:xfrm>
          <a:prstGeom prst="rect">
            <a:avLst/>
          </a:prstGeom>
        </p:spPr>
      </p:pic>
      <p:sp>
        <p:nvSpPr>
          <p:cNvPr id="5" name="Dikdörtgen 4"/>
          <p:cNvSpPr/>
          <p:nvPr/>
        </p:nvSpPr>
        <p:spPr>
          <a:xfrm>
            <a:off x="1524000" y="1479825"/>
            <a:ext cx="11639257" cy="5663089"/>
          </a:xfrm>
          <a:prstGeom prst="rect">
            <a:avLst/>
          </a:prstGeom>
        </p:spPr>
        <p:txBody>
          <a:bodyPr wrap="square">
            <a:spAutoFit/>
          </a:bodyPr>
          <a:lstStyle/>
          <a:p>
            <a:r>
              <a:rPr lang="tr-TR" sz="2000" dirty="0"/>
              <a:t>AB, Avrupa Yeşil Mutabakatı ile enerjiden, sanayiye, tarımdan ulaşıma, finansmana varan politikaların yükseltilen iklim hedefleri doğrultusunda gözden geçirilmesini hedeflemektedir. </a:t>
            </a:r>
          </a:p>
          <a:p>
            <a:pPr marL="342900" indent="-342900">
              <a:buFont typeface="Wingdings" panose="05000000000000000000" pitchFamily="2" charset="2"/>
              <a:buChar char="Ø"/>
            </a:pPr>
            <a:endParaRPr lang="tr-TR" sz="2200" dirty="0">
              <a:solidFill>
                <a:schemeClr val="tx1">
                  <a:lumMod val="50000"/>
                </a:schemeClr>
              </a:solidFill>
            </a:endParaRPr>
          </a:p>
          <a:p>
            <a:pPr marL="342900" lvl="0" indent="-342900">
              <a:buFont typeface="Wingdings" panose="05000000000000000000" pitchFamily="2" charset="2"/>
              <a:buChar char="Ø"/>
            </a:pPr>
            <a:r>
              <a:rPr lang="tr-TR" sz="2000" dirty="0"/>
              <a:t>Sanayide Döngüsel Ekonomiye Geçiş</a:t>
            </a:r>
          </a:p>
          <a:p>
            <a:pPr marL="342900" lvl="0" indent="-342900">
              <a:buFont typeface="Wingdings" panose="05000000000000000000" pitchFamily="2" charset="2"/>
              <a:buChar char="Ø"/>
            </a:pPr>
            <a:r>
              <a:rPr lang="tr-TR" sz="2000" dirty="0"/>
              <a:t>Sıfır Kirlilik, </a:t>
            </a:r>
            <a:r>
              <a:rPr lang="tr-TR" sz="2000" dirty="0" err="1"/>
              <a:t>Toksiklerden</a:t>
            </a:r>
            <a:r>
              <a:rPr lang="tr-TR" sz="2000" dirty="0"/>
              <a:t> Arınmış Çevre</a:t>
            </a:r>
          </a:p>
          <a:p>
            <a:pPr marL="342900" lvl="0" indent="-342900">
              <a:buFont typeface="Wingdings" panose="05000000000000000000" pitchFamily="2" charset="2"/>
              <a:buChar char="Ø"/>
            </a:pPr>
            <a:r>
              <a:rPr lang="tr-TR" sz="2000" dirty="0"/>
              <a:t>Tarladan Çatala (Sofraya) Tarım </a:t>
            </a:r>
          </a:p>
          <a:p>
            <a:pPr marL="342900" lvl="0" indent="-342900">
              <a:buFont typeface="Wingdings" panose="05000000000000000000" pitchFamily="2" charset="2"/>
              <a:buChar char="Ø"/>
            </a:pPr>
            <a:r>
              <a:rPr lang="tr-TR" sz="2000" dirty="0"/>
              <a:t>Tarımda ve Tarımsal Alanlarda Dönüşüm</a:t>
            </a:r>
          </a:p>
          <a:p>
            <a:pPr marL="342900" lvl="0" indent="-342900">
              <a:buFont typeface="Wingdings" panose="05000000000000000000" pitchFamily="2" charset="2"/>
              <a:buChar char="Ø"/>
            </a:pPr>
            <a:r>
              <a:rPr lang="tr-TR" sz="2000" dirty="0"/>
              <a:t>CAP (Ortak Tarım Politikası) Reformu</a:t>
            </a:r>
          </a:p>
          <a:p>
            <a:pPr marL="342900" lvl="0" indent="-342900">
              <a:buFont typeface="Wingdings" panose="05000000000000000000" pitchFamily="2" charset="2"/>
              <a:buChar char="Ø"/>
            </a:pPr>
            <a:r>
              <a:rPr lang="tr-TR" sz="2000" dirty="0"/>
              <a:t>Adil Geçiş (</a:t>
            </a:r>
            <a:r>
              <a:rPr lang="tr-TR" sz="2000" dirty="0" err="1"/>
              <a:t>Just</a:t>
            </a:r>
            <a:r>
              <a:rPr lang="tr-TR" sz="2000" dirty="0"/>
              <a:t> </a:t>
            </a:r>
            <a:r>
              <a:rPr lang="tr-TR" sz="2000" dirty="0" err="1"/>
              <a:t>Transition</a:t>
            </a:r>
            <a:r>
              <a:rPr lang="tr-TR" sz="2000" dirty="0"/>
              <a:t>)  </a:t>
            </a:r>
          </a:p>
          <a:p>
            <a:pPr marL="342900" lvl="0" indent="-342900">
              <a:buFont typeface="Wingdings" panose="05000000000000000000" pitchFamily="2" charset="2"/>
              <a:buChar char="Ø"/>
            </a:pPr>
            <a:r>
              <a:rPr lang="tr-TR" sz="2000" dirty="0"/>
              <a:t>Geçiş için Finansman Desteği</a:t>
            </a:r>
          </a:p>
          <a:p>
            <a:pPr marL="342900" lvl="0" indent="-342900">
              <a:buFont typeface="Wingdings" panose="05000000000000000000" pitchFamily="2" charset="2"/>
              <a:buChar char="Ø"/>
            </a:pPr>
            <a:r>
              <a:rPr lang="tr-TR" sz="2000" dirty="0"/>
              <a:t>Temiz, Erişilebilir ve Güvenli Enerji</a:t>
            </a:r>
          </a:p>
          <a:p>
            <a:pPr marL="342900" lvl="0" indent="-342900">
              <a:buFont typeface="Wingdings" panose="05000000000000000000" pitchFamily="2" charset="2"/>
              <a:buChar char="Ø"/>
            </a:pPr>
            <a:r>
              <a:rPr lang="tr-TR" sz="2000" dirty="0"/>
              <a:t>İklim- Nötr (2050 yılında </a:t>
            </a:r>
            <a:r>
              <a:rPr lang="tr-TR" sz="2000" dirty="0" err="1"/>
              <a:t>Karbonsuz</a:t>
            </a:r>
            <a:r>
              <a:rPr lang="tr-TR" sz="2000" dirty="0"/>
              <a:t> Ekonomi )</a:t>
            </a:r>
          </a:p>
          <a:p>
            <a:pPr marL="800100" lvl="1" indent="-342900">
              <a:buFont typeface="Arial" panose="020B0604020202020204" pitchFamily="34" charset="0"/>
              <a:buChar char="•"/>
            </a:pPr>
            <a:r>
              <a:rPr lang="tr-TR" sz="2000" dirty="0">
                <a:solidFill>
                  <a:srgbClr val="FF0000"/>
                </a:solidFill>
              </a:rPr>
              <a:t>Sınırda Karbon Düzenleme Mekanizması (SKDM)</a:t>
            </a:r>
          </a:p>
          <a:p>
            <a:pPr lvl="1"/>
            <a:r>
              <a:rPr lang="tr-TR" sz="2000" dirty="0">
                <a:solidFill>
                  <a:srgbClr val="FF0000"/>
                </a:solidFill>
              </a:rPr>
              <a:t>(14 Temmuz 2021 tarihli AB Komisyonu taslak Tüzük)</a:t>
            </a:r>
          </a:p>
          <a:p>
            <a:pPr lvl="1"/>
            <a:r>
              <a:rPr lang="tr-TR" sz="2000" dirty="0">
                <a:solidFill>
                  <a:srgbClr val="FF0000"/>
                </a:solidFill>
              </a:rPr>
              <a:t>(13 Aralık 2022 tarihli Üçlü Uzlaşma )</a:t>
            </a:r>
          </a:p>
          <a:p>
            <a:pPr marL="342900" indent="-342900">
              <a:buFont typeface="Wingdings" panose="05000000000000000000" pitchFamily="2" charset="2"/>
              <a:buChar char="Ø"/>
            </a:pPr>
            <a:r>
              <a:rPr lang="tr-TR" sz="2000" dirty="0"/>
              <a:t> Sürdürülebilir ve Akıllı Ulaşım</a:t>
            </a:r>
          </a:p>
          <a:p>
            <a:pPr marL="342900" lvl="0" indent="-342900">
              <a:buFont typeface="Wingdings" panose="05000000000000000000" pitchFamily="2" charset="2"/>
              <a:buChar char="Ø"/>
            </a:pPr>
            <a:r>
              <a:rPr lang="tr-TR" sz="2000" dirty="0"/>
              <a:t>Doğal Kaynakların Korunması, </a:t>
            </a:r>
            <a:r>
              <a:rPr lang="tr-TR" sz="2000" dirty="0" err="1"/>
              <a:t>Biyoçeşitlilik</a:t>
            </a:r>
            <a:endParaRPr lang="tr-TR" sz="2000" dirty="0"/>
          </a:p>
          <a:p>
            <a:endParaRPr lang="tr-TR" sz="2000" dirty="0">
              <a:solidFill>
                <a:schemeClr val="tx1">
                  <a:lumMod val="50000"/>
                </a:schemeClr>
              </a:solidFill>
            </a:endParaRPr>
          </a:p>
        </p:txBody>
      </p:sp>
      <p:sp>
        <p:nvSpPr>
          <p:cNvPr id="6" name="Dikdörtgen 5"/>
          <p:cNvSpPr/>
          <p:nvPr/>
        </p:nvSpPr>
        <p:spPr>
          <a:xfrm>
            <a:off x="1774855" y="672547"/>
            <a:ext cx="9835908" cy="523220"/>
          </a:xfrm>
          <a:prstGeom prst="rect">
            <a:avLst/>
          </a:prstGeom>
        </p:spPr>
        <p:txBody>
          <a:bodyPr wrap="square">
            <a:spAutoFit/>
          </a:bodyPr>
          <a:lstStyle/>
          <a:p>
            <a:r>
              <a:rPr lang="tr-TR" sz="2800" b="1" dirty="0">
                <a:solidFill>
                  <a:srgbClr val="002060"/>
                </a:solidFill>
              </a:rPr>
              <a:t>         AVRUPA YEŞİL MUTABAKATI (AYM) KAPSAMI</a:t>
            </a:r>
            <a:endParaRPr lang="tr-TR" sz="2800" dirty="0"/>
          </a:p>
        </p:txBody>
      </p:sp>
      <p:sp>
        <p:nvSpPr>
          <p:cNvPr id="7" name="Slayt Numarası Yer Tutucusu 6"/>
          <p:cNvSpPr>
            <a:spLocks noGrp="1"/>
          </p:cNvSpPr>
          <p:nvPr>
            <p:ph type="sldNum" sz="quarter" idx="12"/>
          </p:nvPr>
        </p:nvSpPr>
        <p:spPr/>
        <p:txBody>
          <a:bodyPr/>
          <a:lstStyle/>
          <a:p>
            <a:fld id="{7D0A263D-10E5-4D3B-930B-69E680A1E46E}" type="slidenum">
              <a:rPr lang="tr-TR" smtClean="0"/>
              <a:t>8</a:t>
            </a:fld>
            <a:endParaRPr lang="tr-TR" dirty="0"/>
          </a:p>
        </p:txBody>
      </p:sp>
      <p:pic>
        <p:nvPicPr>
          <p:cNvPr id="10" name="Resim 9" descr="drawings representing climate action"/>
          <p:cNvPicPr/>
          <p:nvPr/>
        </p:nvPicPr>
        <p:blipFill>
          <a:blip r:embed="rId4">
            <a:extLst>
              <a:ext uri="{28A0092B-C50C-407E-A947-70E740481C1C}">
                <a14:useLocalDpi xmlns:a14="http://schemas.microsoft.com/office/drawing/2010/main" val="0"/>
              </a:ext>
            </a:extLst>
          </a:blip>
          <a:srcRect/>
          <a:stretch>
            <a:fillRect/>
          </a:stretch>
        </p:blipFill>
        <p:spPr bwMode="auto">
          <a:xfrm>
            <a:off x="7748983" y="2680355"/>
            <a:ext cx="4663866" cy="3155845"/>
          </a:xfrm>
          <a:prstGeom prst="rect">
            <a:avLst/>
          </a:prstGeom>
          <a:noFill/>
          <a:ln>
            <a:noFill/>
          </a:ln>
        </p:spPr>
      </p:pic>
    </p:spTree>
    <p:extLst>
      <p:ext uri="{BB962C8B-B14F-4D97-AF65-F5344CB8AC3E}">
        <p14:creationId xmlns:p14="http://schemas.microsoft.com/office/powerpoint/2010/main" val="3871112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Picture 7">
            <a:extLst>
              <a:ext uri="{FF2B5EF4-FFF2-40B4-BE49-F238E27FC236}">
                <a16:creationId xmlns:a16="http://schemas.microsoft.com/office/drawing/2014/main" id="{36AE264D-BFCB-4EC8-B032-C8BF9C2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62" y="0"/>
            <a:ext cx="13861733" cy="7797225"/>
          </a:xfrm>
          <a:prstGeom prst="rect">
            <a:avLst/>
          </a:prstGeom>
        </p:spPr>
      </p:pic>
      <p:sp>
        <p:nvSpPr>
          <p:cNvPr id="5" name="Dikdörtgen 4"/>
          <p:cNvSpPr/>
          <p:nvPr/>
        </p:nvSpPr>
        <p:spPr>
          <a:xfrm>
            <a:off x="1070189" y="1645583"/>
            <a:ext cx="11447632" cy="400110"/>
          </a:xfrm>
          <a:prstGeom prst="rect">
            <a:avLst/>
          </a:prstGeom>
        </p:spPr>
        <p:txBody>
          <a:bodyPr wrap="square">
            <a:spAutoFit/>
          </a:bodyPr>
          <a:lstStyle/>
          <a:p>
            <a:pPr marL="285750" indent="-285750">
              <a:buFont typeface="Arial" panose="020B0604020202020204" pitchFamily="34" charset="0"/>
              <a:buChar char="•"/>
            </a:pPr>
            <a:endParaRPr lang="tr-TR" sz="2000" dirty="0">
              <a:solidFill>
                <a:schemeClr val="tx1">
                  <a:lumMod val="50000"/>
                </a:schemeClr>
              </a:solidFill>
            </a:endParaRPr>
          </a:p>
        </p:txBody>
      </p:sp>
      <p:sp>
        <p:nvSpPr>
          <p:cNvPr id="6" name="Dikdörtgen 5"/>
          <p:cNvSpPr/>
          <p:nvPr/>
        </p:nvSpPr>
        <p:spPr>
          <a:xfrm>
            <a:off x="2569780" y="768678"/>
            <a:ext cx="11370781" cy="523220"/>
          </a:xfrm>
          <a:prstGeom prst="rect">
            <a:avLst/>
          </a:prstGeom>
        </p:spPr>
        <p:txBody>
          <a:bodyPr wrap="square">
            <a:spAutoFit/>
          </a:bodyPr>
          <a:lstStyle/>
          <a:p>
            <a:r>
              <a:rPr lang="tr-TR" sz="2800" b="1" dirty="0">
                <a:solidFill>
                  <a:srgbClr val="002060"/>
                </a:solidFill>
              </a:rPr>
              <a:t>SINIRDA KARBON DÜZENLEME MEKANİZMASI (SKDM) </a:t>
            </a:r>
            <a:endParaRPr lang="tr-TR" sz="2800" dirty="0"/>
          </a:p>
        </p:txBody>
      </p:sp>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5073" y="1815118"/>
            <a:ext cx="8310886" cy="4459558"/>
          </a:xfrm>
          <a:prstGeom prst="rect">
            <a:avLst/>
          </a:prstGeom>
        </p:spPr>
      </p:pic>
    </p:spTree>
    <p:extLst>
      <p:ext uri="{BB962C8B-B14F-4D97-AF65-F5344CB8AC3E}">
        <p14:creationId xmlns:p14="http://schemas.microsoft.com/office/powerpoint/2010/main" val="60615677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8413</TotalTime>
  <Words>4742</Words>
  <Application>Microsoft Office PowerPoint</Application>
  <PresentationFormat>Geniş ekran</PresentationFormat>
  <Paragraphs>616</Paragraphs>
  <Slides>35</Slides>
  <Notes>29</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35</vt:i4>
      </vt:variant>
    </vt:vector>
  </HeadingPairs>
  <TitlesOfParts>
    <vt:vector size="43" baseType="lpstr">
      <vt:lpstr>Arial</vt:lpstr>
      <vt:lpstr>Calibri</vt:lpstr>
      <vt:lpstr>Calibri Light</vt:lpstr>
      <vt:lpstr>Myriad Pro</vt:lpstr>
      <vt:lpstr>Symbol</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T.C. Gümrük ve Ticaret Bakanlığı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Ahmet Onur ÇATAKLI</dc:creator>
  <cp:lastModifiedBy>Edanur Ertürk</cp:lastModifiedBy>
  <cp:revision>709</cp:revision>
  <cp:lastPrinted>2023-01-25T07:17:35Z</cp:lastPrinted>
  <dcterms:created xsi:type="dcterms:W3CDTF">2020-01-08T13:06:38Z</dcterms:created>
  <dcterms:modified xsi:type="dcterms:W3CDTF">2023-02-22T11:59:40Z</dcterms:modified>
</cp:coreProperties>
</file>