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8" r:id="rId2"/>
  </p:sldMasterIdLst>
  <p:notesMasterIdLst>
    <p:notesMasterId r:id="rId18"/>
  </p:notesMasterIdLst>
  <p:handoutMasterIdLst>
    <p:handoutMasterId r:id="rId19"/>
  </p:handoutMasterIdLst>
  <p:sldIdLst>
    <p:sldId id="256" r:id="rId3"/>
    <p:sldId id="397" r:id="rId4"/>
    <p:sldId id="437" r:id="rId5"/>
    <p:sldId id="464" r:id="rId6"/>
    <p:sldId id="463" r:id="rId7"/>
    <p:sldId id="465" r:id="rId8"/>
    <p:sldId id="468" r:id="rId9"/>
    <p:sldId id="466" r:id="rId10"/>
    <p:sldId id="467" r:id="rId11"/>
    <p:sldId id="469" r:id="rId12"/>
    <p:sldId id="470" r:id="rId13"/>
    <p:sldId id="471" r:id="rId14"/>
    <p:sldId id="473" r:id="rId15"/>
    <p:sldId id="472" r:id="rId16"/>
    <p:sldId id="462" r:id="rId17"/>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Yaza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B2B2"/>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6" autoAdjust="0"/>
    <p:restoredTop sz="99652" autoAdjust="0"/>
  </p:normalViewPr>
  <p:slideViewPr>
    <p:cSldViewPr snapToGrid="0">
      <p:cViewPr varScale="1">
        <p:scale>
          <a:sx n="73" d="100"/>
          <a:sy n="73" d="100"/>
        </p:scale>
        <p:origin x="1362" y="72"/>
      </p:cViewPr>
      <p:guideLst>
        <p:guide pos="3840"/>
        <p:guide orient="horz" pos="2160"/>
        <p:guide pos="312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notesViewPr>
    <p:cSldViewPr snapToGrid="0" showGuides="1">
      <p:cViewPr varScale="1">
        <p:scale>
          <a:sx n="55" d="100"/>
          <a:sy n="55" d="100"/>
        </p:scale>
        <p:origin x="280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2"/>
            <a:ext cx="2945659" cy="498055"/>
          </a:xfrm>
          <a:prstGeom prst="rect">
            <a:avLst/>
          </a:prstGeom>
        </p:spPr>
        <p:txBody>
          <a:bodyPr vert="horz" lIns="91440" tIns="45720" rIns="91440" bIns="45720" rtlCol="0"/>
          <a:lstStyle>
            <a:lvl1pPr algn="r">
              <a:defRPr sz="1200"/>
            </a:lvl1pPr>
          </a:lstStyle>
          <a:p>
            <a:fld id="{CF8C66D5-35F2-4B2B-B66A-28018F619124}" type="datetimeFigureOut">
              <a:rPr lang="en-US" smtClean="0"/>
              <a:t>12/4/2019</a:t>
            </a:fld>
            <a:endParaRPr lang="en-US"/>
          </a:p>
        </p:txBody>
      </p:sp>
      <p:sp>
        <p:nvSpPr>
          <p:cNvPr id="4" name="Footer Placeholder 3"/>
          <p:cNvSpPr>
            <a:spLocks noGrp="1"/>
          </p:cNvSpPr>
          <p:nvPr>
            <p:ph type="ftr" sz="quarter" idx="2"/>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8054"/>
          </a:xfrm>
          <a:prstGeom prst="rect">
            <a:avLst/>
          </a:prstGeom>
        </p:spPr>
        <p:txBody>
          <a:bodyPr vert="horz" lIns="91440" tIns="45720" rIns="91440" bIns="45720" rtlCol="0" anchor="b"/>
          <a:lstStyle>
            <a:lvl1pPr algn="r">
              <a:defRPr sz="1200"/>
            </a:lvl1pPr>
          </a:lstStyle>
          <a:p>
            <a:fld id="{EC6073D5-63C2-4933-B970-D96552757D44}" type="slidenum">
              <a:rPr lang="en-US" smtClean="0"/>
              <a:t>‹#›</a:t>
            </a:fld>
            <a:endParaRPr lang="en-US"/>
          </a:p>
        </p:txBody>
      </p:sp>
    </p:spTree>
    <p:extLst>
      <p:ext uri="{BB962C8B-B14F-4D97-AF65-F5344CB8AC3E}">
        <p14:creationId xmlns:p14="http://schemas.microsoft.com/office/powerpoint/2010/main" val="1000481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2"/>
            <a:ext cx="2945659" cy="498055"/>
          </a:xfrm>
          <a:prstGeom prst="rect">
            <a:avLst/>
          </a:prstGeom>
        </p:spPr>
        <p:txBody>
          <a:bodyPr vert="horz" lIns="91440" tIns="45720" rIns="91440" bIns="45720" rtlCol="0"/>
          <a:lstStyle>
            <a:lvl1pPr algn="r">
              <a:defRPr sz="1200"/>
            </a:lvl1pPr>
          </a:lstStyle>
          <a:p>
            <a:fld id="{654B7E8A-1102-47A1-B1C3-36AE88809383}" type="datetimeFigureOut">
              <a:rPr lang="en-US" smtClean="0"/>
              <a:t>12/4/2019</a:t>
            </a:fld>
            <a:endParaRPr lang="en-US"/>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5"/>
            <a:ext cx="2945659" cy="498054"/>
          </a:xfrm>
          <a:prstGeom prst="rect">
            <a:avLst/>
          </a:prstGeom>
        </p:spPr>
        <p:txBody>
          <a:bodyPr vert="horz" lIns="91440" tIns="45720" rIns="91440" bIns="45720" rtlCol="0" anchor="b"/>
          <a:lstStyle>
            <a:lvl1pPr algn="r">
              <a:defRPr sz="1200"/>
            </a:lvl1pPr>
          </a:lstStyle>
          <a:p>
            <a:fld id="{35A11EAB-687D-4AE4-B775-678A923E9436}" type="slidenum">
              <a:rPr lang="en-US" smtClean="0"/>
              <a:t>‹#›</a:t>
            </a:fld>
            <a:endParaRPr lang="en-US"/>
          </a:p>
        </p:txBody>
      </p:sp>
    </p:spTree>
    <p:extLst>
      <p:ext uri="{BB962C8B-B14F-4D97-AF65-F5344CB8AC3E}">
        <p14:creationId xmlns:p14="http://schemas.microsoft.com/office/powerpoint/2010/main" val="4301035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35A11EAB-687D-4AE4-B775-678A923E9436}" type="slidenum">
              <a:rPr lang="en-US" smtClean="0"/>
              <a:t>1</a:t>
            </a:fld>
            <a:endParaRPr lang="en-US" dirty="0"/>
          </a:p>
        </p:txBody>
      </p:sp>
    </p:spTree>
    <p:extLst>
      <p:ext uri="{BB962C8B-B14F-4D97-AF65-F5344CB8AC3E}">
        <p14:creationId xmlns:p14="http://schemas.microsoft.com/office/powerpoint/2010/main" val="80353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35A11EAB-687D-4AE4-B775-678A923E9436}" type="slidenum">
              <a:rPr lang="en-US" smtClean="0"/>
              <a:t>15</a:t>
            </a:fld>
            <a:endParaRPr lang="en-US" dirty="0"/>
          </a:p>
        </p:txBody>
      </p:sp>
    </p:spTree>
    <p:extLst>
      <p:ext uri="{BB962C8B-B14F-4D97-AF65-F5344CB8AC3E}">
        <p14:creationId xmlns:p14="http://schemas.microsoft.com/office/powerpoint/2010/main" val="216042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749530C4-4F41-4D50-B2C5-0B9EDCF885B8}" type="datetime1">
              <a:rPr lang="en-US" smtClean="0"/>
              <a:t>12/4/2019</a:t>
            </a:fld>
            <a:endParaRPr lang="en-US" dirty="0"/>
          </a:p>
        </p:txBody>
      </p:sp>
      <p:sp>
        <p:nvSpPr>
          <p:cNvPr id="5" name="Footer Placeholder 4"/>
          <p:cNvSpPr>
            <a:spLocks noGrp="1"/>
          </p:cNvSpPr>
          <p:nvPr>
            <p:ph type="ftr" sz="quarter" idx="11"/>
          </p:nvPr>
        </p:nvSpPr>
        <p:spPr/>
        <p:txBody>
          <a:bodyPr/>
          <a:lstStyle/>
          <a:p>
            <a:r>
              <a:rPr lang="en-US"/>
              <a:t>ÇERKEZKÖY TİCARET VE SANAYİ ODASI</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26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4BC956B-8CD8-4DBD-A47E-73F7FA943FC3}" type="datetime1">
              <a:rPr lang="en-US" smtClean="0"/>
              <a:t>12/4/2019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3073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4780"/>
            <a:ext cx="2135981" cy="575742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1038" y="414779"/>
            <a:ext cx="6284119" cy="5757420"/>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5006E3-5E67-4B9B-AFC3-AB4F77C2B824}" type="datetime1">
              <a:rPr lang="en-US" smtClean="0"/>
              <a:t>12/4/2019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57788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ki İçe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46800" y="1368110"/>
            <a:ext cx="4329000" cy="4588555"/>
          </a:xfrm>
          <a:prstGeom prst="rect">
            <a:avLst/>
          </a:prstGeom>
        </p:spPr>
        <p:txBody>
          <a:bodyPr/>
          <a:lstStyle>
            <a:lvl1pPr>
              <a:defRPr sz="2800">
                <a:solidFill>
                  <a:schemeClr val="tx1"/>
                </a:solidFill>
                <a:latin typeface="+mn-lt"/>
                <a:ea typeface="Verdana" panose="020B0604030504040204" pitchFamily="34" charset="0"/>
                <a:cs typeface="Verdana" panose="020B0604030504040204" pitchFamily="34" charset="0"/>
              </a:defRPr>
            </a:lvl1pPr>
            <a:lvl2pPr>
              <a:defRPr sz="2400">
                <a:solidFill>
                  <a:schemeClr val="tx1"/>
                </a:solidFill>
                <a:latin typeface="+mn-lt"/>
                <a:ea typeface="Verdana" panose="020B0604030504040204" pitchFamily="34" charset="0"/>
                <a:cs typeface="Verdana" panose="020B0604030504040204" pitchFamily="34" charset="0"/>
              </a:defRPr>
            </a:lvl2pPr>
            <a:lvl3pPr>
              <a:defRPr sz="2000">
                <a:solidFill>
                  <a:schemeClr val="tx1"/>
                </a:solidFill>
                <a:latin typeface="+mn-lt"/>
                <a:ea typeface="Verdana" panose="020B0604030504040204" pitchFamily="34" charset="0"/>
                <a:cs typeface="Verdana" panose="020B0604030504040204" pitchFamily="34" charset="0"/>
              </a:defRPr>
            </a:lvl3pPr>
            <a:lvl4pPr>
              <a:defRPr sz="1800">
                <a:solidFill>
                  <a:schemeClr val="tx1"/>
                </a:solidFill>
                <a:latin typeface="+mn-lt"/>
                <a:ea typeface="Verdana" panose="020B0604030504040204" pitchFamily="34" charset="0"/>
                <a:cs typeface="Verdana" panose="020B0604030504040204" pitchFamily="34" charset="0"/>
              </a:defRPr>
            </a:lvl4pPr>
            <a:lvl5pPr>
              <a:defRPr sz="1800">
                <a:solidFill>
                  <a:schemeClr val="tx1"/>
                </a:solidFill>
                <a:latin typeface="+mn-lt"/>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3" name="Content Placeholder 2"/>
          <p:cNvSpPr>
            <a:spLocks noGrp="1"/>
          </p:cNvSpPr>
          <p:nvPr>
            <p:ph sz="half" idx="1"/>
          </p:nvPr>
        </p:nvSpPr>
        <p:spPr>
          <a:xfrm>
            <a:off x="681037" y="1368110"/>
            <a:ext cx="4329000" cy="4588555"/>
          </a:xfrm>
          <a:prstGeom prst="rect">
            <a:avLst/>
          </a:prstGeom>
        </p:spPr>
        <p:txBody>
          <a:bodyPr/>
          <a:lstStyle>
            <a:lvl1pPr>
              <a:defRPr sz="2800">
                <a:solidFill>
                  <a:schemeClr val="tx1"/>
                </a:solidFill>
                <a:latin typeface="+mn-lt"/>
                <a:ea typeface="Verdana" panose="020B0604030504040204" pitchFamily="34" charset="0"/>
                <a:cs typeface="Verdana" panose="020B0604030504040204" pitchFamily="34" charset="0"/>
              </a:defRPr>
            </a:lvl1pPr>
            <a:lvl2pPr>
              <a:defRPr sz="2400">
                <a:solidFill>
                  <a:schemeClr val="tx1"/>
                </a:solidFill>
                <a:latin typeface="+mn-lt"/>
                <a:ea typeface="Verdana" panose="020B0604030504040204" pitchFamily="34" charset="0"/>
                <a:cs typeface="Verdana" panose="020B0604030504040204" pitchFamily="34" charset="0"/>
              </a:defRPr>
            </a:lvl2pPr>
            <a:lvl3pPr>
              <a:defRPr sz="2000">
                <a:solidFill>
                  <a:schemeClr val="tx1"/>
                </a:solidFill>
                <a:latin typeface="+mn-lt"/>
                <a:ea typeface="Verdana" panose="020B0604030504040204" pitchFamily="34" charset="0"/>
                <a:cs typeface="Verdana" panose="020B0604030504040204" pitchFamily="34" charset="0"/>
              </a:defRPr>
            </a:lvl3pPr>
            <a:lvl4pPr>
              <a:defRPr sz="1800">
                <a:solidFill>
                  <a:schemeClr val="tx1"/>
                </a:solidFill>
                <a:latin typeface="+mn-lt"/>
                <a:ea typeface="Verdana" panose="020B0604030504040204" pitchFamily="34" charset="0"/>
                <a:cs typeface="Verdana" panose="020B0604030504040204" pitchFamily="34" charset="0"/>
              </a:defRPr>
            </a:lvl4pPr>
            <a:lvl5pPr>
              <a:defRPr sz="1800">
                <a:solidFill>
                  <a:schemeClr val="tx1"/>
                </a:solidFill>
                <a:latin typeface="+mn-lt"/>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14"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10"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1"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171780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Karşılaştırma">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246800" y="2109020"/>
            <a:ext cx="4329000" cy="3898174"/>
          </a:xfrm>
          <a:prstGeom prst="rect">
            <a:avLst/>
          </a:prstGeom>
        </p:spPr>
        <p:txBody>
          <a:bodyPr>
            <a:normAutofit/>
          </a:bodyPr>
          <a:lstStyle>
            <a:lvl1pPr>
              <a:defRPr sz="2000">
                <a:latin typeface="+mn-lt"/>
                <a:ea typeface="Verdana" panose="020B0604030504040204" pitchFamily="34" charset="0"/>
                <a:cs typeface="Verdana" panose="020B0604030504040204" pitchFamily="34" charset="0"/>
              </a:defRPr>
            </a:lvl1pPr>
            <a:lvl2pPr>
              <a:defRPr sz="1800">
                <a:latin typeface="+mn-lt"/>
                <a:ea typeface="Verdana" panose="020B0604030504040204" pitchFamily="34" charset="0"/>
                <a:cs typeface="Verdana" panose="020B0604030504040204" pitchFamily="34" charset="0"/>
              </a:defRPr>
            </a:lvl2pPr>
            <a:lvl3pPr>
              <a:defRPr sz="1600">
                <a:latin typeface="+mn-lt"/>
                <a:ea typeface="Verdana" panose="020B0604030504040204" pitchFamily="34" charset="0"/>
                <a:cs typeface="Verdana" panose="020B0604030504040204" pitchFamily="34" charset="0"/>
              </a:defRPr>
            </a:lvl3pPr>
            <a:lvl4pPr>
              <a:defRPr sz="1400">
                <a:latin typeface="+mn-lt"/>
                <a:ea typeface="Verdana" panose="020B0604030504040204" pitchFamily="34" charset="0"/>
                <a:cs typeface="Verdana" panose="020B0604030504040204" pitchFamily="34" charset="0"/>
              </a:defRPr>
            </a:lvl4pPr>
            <a:lvl5pPr>
              <a:defRPr sz="1400">
                <a:latin typeface="+mn-lt"/>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5246800" y="1341308"/>
            <a:ext cx="4329000" cy="641350"/>
          </a:xfrm>
          <a:prstGeom prst="rect">
            <a:avLst/>
          </a:prstGeom>
        </p:spPr>
        <p:txBody>
          <a:bodyPr anchor="b">
            <a:normAutofit/>
          </a:bodyPr>
          <a:lstStyle>
            <a:lvl1pPr marL="0" indent="0">
              <a:buNone/>
              <a:defRPr sz="2000" b="1">
                <a:latin typeface="+mj-lt"/>
                <a:ea typeface="Verdana" panose="020B0604030504040204" pitchFamily="34" charset="0"/>
                <a:cs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düzenlemek için tıklatın</a:t>
            </a:r>
          </a:p>
        </p:txBody>
      </p:sp>
      <p:sp>
        <p:nvSpPr>
          <p:cNvPr id="4" name="Content Placeholder 3"/>
          <p:cNvSpPr>
            <a:spLocks noGrp="1"/>
          </p:cNvSpPr>
          <p:nvPr>
            <p:ph sz="half" idx="2"/>
          </p:nvPr>
        </p:nvSpPr>
        <p:spPr>
          <a:xfrm>
            <a:off x="675879" y="2110742"/>
            <a:ext cx="4329000" cy="3898174"/>
          </a:xfrm>
          <a:prstGeom prst="rect">
            <a:avLst/>
          </a:prstGeom>
        </p:spPr>
        <p:txBody>
          <a:bodyPr>
            <a:normAutofit/>
          </a:bodyPr>
          <a:lstStyle>
            <a:lvl1pPr>
              <a:defRPr sz="2000">
                <a:latin typeface="+mn-lt"/>
                <a:ea typeface="Verdana" panose="020B0604030504040204" pitchFamily="34" charset="0"/>
                <a:cs typeface="Verdana" panose="020B0604030504040204" pitchFamily="34" charset="0"/>
              </a:defRPr>
            </a:lvl1pPr>
            <a:lvl2pPr>
              <a:defRPr sz="1800">
                <a:latin typeface="+mn-lt"/>
                <a:ea typeface="Verdana" panose="020B0604030504040204" pitchFamily="34" charset="0"/>
                <a:cs typeface="Verdana" panose="020B0604030504040204" pitchFamily="34" charset="0"/>
              </a:defRPr>
            </a:lvl2pPr>
            <a:lvl3pPr>
              <a:defRPr sz="1600">
                <a:latin typeface="+mn-lt"/>
                <a:ea typeface="Verdana" panose="020B0604030504040204" pitchFamily="34" charset="0"/>
                <a:cs typeface="Verdana" panose="020B0604030504040204" pitchFamily="34" charset="0"/>
              </a:defRPr>
            </a:lvl3pPr>
            <a:lvl4pPr>
              <a:defRPr sz="1400">
                <a:latin typeface="+mn-lt"/>
                <a:ea typeface="Verdana" panose="020B0604030504040204" pitchFamily="34" charset="0"/>
                <a:cs typeface="Verdana" panose="020B0604030504040204" pitchFamily="34" charset="0"/>
              </a:defRPr>
            </a:lvl4pPr>
            <a:lvl5pPr>
              <a:defRPr sz="1400">
                <a:latin typeface="+mn-lt"/>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3" name="Text Placeholder 2"/>
          <p:cNvSpPr>
            <a:spLocks noGrp="1"/>
          </p:cNvSpPr>
          <p:nvPr>
            <p:ph type="body" idx="1"/>
          </p:nvPr>
        </p:nvSpPr>
        <p:spPr>
          <a:xfrm>
            <a:off x="675879" y="1339308"/>
            <a:ext cx="4329000" cy="641350"/>
          </a:xfrm>
          <a:prstGeom prst="rect">
            <a:avLst/>
          </a:prstGeom>
        </p:spPr>
        <p:txBody>
          <a:bodyPr anchor="b">
            <a:normAutofit/>
          </a:bodyPr>
          <a:lstStyle>
            <a:lvl1pPr marL="0" indent="0">
              <a:buNone/>
              <a:defRPr sz="2000" b="1">
                <a:latin typeface="+mj-lt"/>
                <a:ea typeface="Verdana" panose="020B0604030504040204" pitchFamily="34" charset="0"/>
                <a:cs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düzenlemek için tıklatın</a:t>
            </a:r>
          </a:p>
        </p:txBody>
      </p:sp>
      <p:sp>
        <p:nvSpPr>
          <p:cNvPr id="16"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12" name="Footer Placeholder 4"/>
          <p:cNvSpPr>
            <a:spLocks noGrp="1"/>
          </p:cNvSpPr>
          <p:nvPr>
            <p:ph type="ftr" sz="quarter" idx="10"/>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3" name="Slide Number Placeholder 5"/>
          <p:cNvSpPr>
            <a:spLocks noGrp="1"/>
          </p:cNvSpPr>
          <p:nvPr>
            <p:ph type="sldNum" sz="quarter" idx="11"/>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51062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Yalnızca Başlık">
    <p:spTree>
      <p:nvGrpSpPr>
        <p:cNvPr id="1" name=""/>
        <p:cNvGrpSpPr/>
        <p:nvPr/>
      </p:nvGrpSpPr>
      <p:grpSpPr>
        <a:xfrm>
          <a:off x="0" y="0"/>
          <a:ext cx="0" cy="0"/>
          <a:chOff x="0" y="0"/>
          <a:chExt cx="0" cy="0"/>
        </a:xfrm>
      </p:grpSpPr>
      <p:sp>
        <p:nvSpPr>
          <p:cNvPr id="12"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8"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9"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9402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şlık, Dikey Metin">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81039" y="1349832"/>
            <a:ext cx="8894925" cy="4580707"/>
          </a:xfrm>
          <a:prstGeom prst="rect">
            <a:avLst/>
          </a:prstGeom>
        </p:spPr>
        <p:txBody>
          <a:bodyPr vert="eaVert"/>
          <a:lstStyle>
            <a:lvl1pPr>
              <a:defRPr>
                <a:solidFill>
                  <a:schemeClr val="tx1"/>
                </a:solidFill>
                <a:latin typeface="+mn-lt"/>
                <a:ea typeface="Verdana" panose="020B0604030504040204" pitchFamily="34" charset="0"/>
                <a:cs typeface="Verdana" panose="020B0604030504040204" pitchFamily="34" charset="0"/>
              </a:defRPr>
            </a:lvl1pPr>
            <a:lvl2pPr>
              <a:defRPr>
                <a:solidFill>
                  <a:schemeClr val="tx1"/>
                </a:solidFill>
                <a:latin typeface="+mn-lt"/>
                <a:ea typeface="Verdana" panose="020B0604030504040204" pitchFamily="34" charset="0"/>
                <a:cs typeface="Verdana" panose="020B0604030504040204" pitchFamily="34" charset="0"/>
              </a:defRPr>
            </a:lvl2pPr>
            <a:lvl3pPr>
              <a:defRPr>
                <a:solidFill>
                  <a:schemeClr val="tx1"/>
                </a:solidFill>
                <a:latin typeface="+mn-lt"/>
                <a:ea typeface="Verdana" panose="020B0604030504040204" pitchFamily="34" charset="0"/>
                <a:cs typeface="Verdana" panose="020B0604030504040204" pitchFamily="34" charset="0"/>
              </a:defRPr>
            </a:lvl3pPr>
            <a:lvl4pPr>
              <a:defRPr>
                <a:solidFill>
                  <a:schemeClr val="tx1"/>
                </a:solidFill>
                <a:latin typeface="+mn-lt"/>
                <a:ea typeface="Verdana" panose="020B0604030504040204" pitchFamily="34" charset="0"/>
                <a:cs typeface="Verdana" panose="020B0604030504040204" pitchFamily="34" charset="0"/>
              </a:defRPr>
            </a:lvl4pPr>
            <a:lvl5pPr>
              <a:defRPr>
                <a:solidFill>
                  <a:schemeClr val="tx1"/>
                </a:solidFill>
                <a:latin typeface="+mn-lt"/>
                <a:ea typeface="Verdana" panose="020B0604030504040204" pitchFamily="34" charset="0"/>
                <a:cs typeface="Verdana" panose="020B0604030504040204" pitchFamily="34" charset="0"/>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13"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9"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0"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4392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6ACF503-839E-4D0E-99BB-9CE37162A560}" type="datetime1">
              <a:rPr lang="en-US" smtClean="0"/>
              <a:t>12/4/2019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23885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401FA40-1978-4A0C-B377-0CCB2DF7432A}" type="datetime1">
              <a:rPr lang="en-US" smtClean="0"/>
              <a:t>12/4/2019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5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52060" y="1845737"/>
            <a:ext cx="4011930" cy="402335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0F1E73B-AC2D-40EC-9456-8A2014F58F06}" type="datetime1">
              <a:rPr lang="en-US" smtClean="0"/>
              <a:t>12/4/2019</a:t>
            </a:fld>
            <a:endParaRPr lang="en-US" dirty="0"/>
          </a:p>
        </p:txBody>
      </p:sp>
      <p:sp>
        <p:nvSpPr>
          <p:cNvPr id="6" name="Footer Placeholder 5"/>
          <p:cNvSpPr>
            <a:spLocks noGrp="1"/>
          </p:cNvSpPr>
          <p:nvPr>
            <p:ph type="ftr" sz="quarter" idx="11"/>
          </p:nvPr>
        </p:nvSpPr>
        <p:spPr/>
        <p:txBody>
          <a:body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05955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91540" y="2582334"/>
            <a:ext cx="401193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052060" y="2582334"/>
            <a:ext cx="401193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E2B06B5-E00C-4655-9D31-1FB9980AEDCD}" type="datetime1">
              <a:rPr lang="en-US" smtClean="0"/>
              <a:t>12/4/2019</a:t>
            </a:fld>
            <a:endParaRPr lang="en-US" dirty="0"/>
          </a:p>
        </p:txBody>
      </p:sp>
      <p:sp>
        <p:nvSpPr>
          <p:cNvPr id="8" name="Footer Placeholder 7"/>
          <p:cNvSpPr>
            <a:spLocks noGrp="1"/>
          </p:cNvSpPr>
          <p:nvPr>
            <p:ph type="ftr" sz="quarter" idx="11"/>
          </p:nvPr>
        </p:nvSpPr>
        <p:spPr/>
        <p:txBody>
          <a:bodyPr/>
          <a:lstStyle/>
          <a:p>
            <a:r>
              <a:rPr lang="tr-TR"/>
              <a:t>ÇERKEZKÖY TİCARET VE SANAYİ ODASI</a:t>
            </a:r>
            <a:endParaRPr lang="tr-TR" dirty="0"/>
          </a:p>
        </p:txBody>
      </p:sp>
      <p:sp>
        <p:nvSpPr>
          <p:cNvPr id="9" name="Slide Number Placeholder 8"/>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909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9EA10DBF-C297-47E1-9B22-3B0C2F30AF34}" type="datetime1">
              <a:rPr lang="en-US" smtClean="0"/>
              <a:t>12/4/2019</a:t>
            </a:fld>
            <a:endParaRPr lang="en-US" dirty="0"/>
          </a:p>
        </p:txBody>
      </p:sp>
      <p:sp>
        <p:nvSpPr>
          <p:cNvPr id="4" name="Footer Placeholder 3"/>
          <p:cNvSpPr>
            <a:spLocks noGrp="1"/>
          </p:cNvSpPr>
          <p:nvPr>
            <p:ph type="ftr" sz="quarter" idx="11"/>
          </p:nvPr>
        </p:nvSpPr>
        <p:spPr/>
        <p:txBody>
          <a:bodyPr/>
          <a:lstStyle/>
          <a:p>
            <a:r>
              <a:rPr lang="tr-TR"/>
              <a:t>ÇERKEZKÖY TİCARET VE SANAYİ ODASI</a:t>
            </a:r>
            <a:endParaRPr lang="tr-TR" dirty="0"/>
          </a:p>
        </p:txBody>
      </p:sp>
      <p:sp>
        <p:nvSpPr>
          <p:cNvPr id="5" name="Slide Number Placeholder 4"/>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423798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E87E49-D24C-4CD0-904E-14169CE7A9A0}" type="datetime1">
              <a:rPr lang="en-US" smtClean="0"/>
              <a:t>12/4/2019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ÇERKEZKÖY TİCARET VE SANAYİ ODASI</a:t>
            </a:r>
            <a:endParaRPr lang="tr-TR" dirty="0"/>
          </a:p>
        </p:txBody>
      </p:sp>
      <p:sp>
        <p:nvSpPr>
          <p:cNvPr id="9" name="Slide Number Placeholder 8"/>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421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3748591" y="731520"/>
            <a:ext cx="5426842"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358F86D-8E38-4338-8784-CF4AE8BCA7E6}" type="datetime1">
              <a:rPr lang="en-US" smtClean="0"/>
              <a:t>12/4/2019</a:t>
            </a:fld>
            <a:endParaRPr lang="en-US" dirty="0"/>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25968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21980"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4" y="0"/>
            <a:ext cx="9905988"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91539"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C547D2E6-0A25-4123-8BED-26031483FB01}" type="datetime1">
              <a:rPr lang="en-US" smtClean="0"/>
              <a:t>12/4/2019</a:t>
            </a:fld>
            <a:endParaRPr lang="en-US" dirty="0"/>
          </a:p>
        </p:txBody>
      </p:sp>
      <p:sp>
        <p:nvSpPr>
          <p:cNvPr id="6" name="Footer Placeholder 5"/>
          <p:cNvSpPr>
            <a:spLocks noGrp="1"/>
          </p:cNvSpPr>
          <p:nvPr>
            <p:ph type="ftr" sz="quarter" idx="11"/>
          </p:nvPr>
        </p:nvSpPr>
        <p:spPr/>
        <p:txBody>
          <a:body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0776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95F13C2-F409-4DA1-95F3-1889D2A99D2C}" type="datetime1">
              <a:rPr lang="en-US" smtClean="0"/>
              <a:t>12/4/2019</a:t>
            </a:fld>
            <a:endParaRPr lang="en-US" dirty="0"/>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ÇERKEZKÖY TİCARET VE SANAYİ ODASI</a:t>
            </a:r>
            <a:endParaRPr lang="en-US" dirty="0"/>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7768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00" r:id="rId12"/>
    <p:sldLayoutId id="2147483701" r:id="rId13"/>
    <p:sldLayoutId id="2147483702" r:id="rId14"/>
    <p:sldLayoutId id="214748370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5782" y="2961243"/>
            <a:ext cx="8534667" cy="1172875"/>
          </a:xfrm>
        </p:spPr>
        <p:style>
          <a:lnRef idx="0">
            <a:scrgbClr r="0" g="0" b="0"/>
          </a:lnRef>
          <a:fillRef idx="1001">
            <a:schemeClr val="lt2"/>
          </a:fillRef>
          <a:effectRef idx="0">
            <a:scrgbClr r="0" g="0" b="0"/>
          </a:effectRef>
          <a:fontRef idx="major"/>
        </p:style>
        <p:txBody>
          <a:bodyPr>
            <a:noAutofit/>
          </a:bodyPr>
          <a:lstStyle/>
          <a:p>
            <a:pPr algn="ctr"/>
            <a:br>
              <a:rPr lang="tr-TR" sz="4400" b="1" dirty="0">
                <a:solidFill>
                  <a:schemeClr val="bg2">
                    <a:lumMod val="10000"/>
                  </a:schemeClr>
                </a:solidFill>
                <a:latin typeface="+mn-lt"/>
                <a:cs typeface="Arial" panose="020B0604020202020204" pitchFamily="34" charset="0"/>
              </a:rPr>
            </a:br>
            <a:br>
              <a:rPr lang="tr-TR" sz="4400" b="1" dirty="0">
                <a:solidFill>
                  <a:schemeClr val="bg2">
                    <a:lumMod val="10000"/>
                  </a:schemeClr>
                </a:solidFill>
                <a:latin typeface="+mn-lt"/>
                <a:cs typeface="Arial" panose="020B0604020202020204" pitchFamily="34" charset="0"/>
              </a:rPr>
            </a:br>
            <a:r>
              <a:rPr lang="tr-TR" sz="4400" b="1" dirty="0" err="1">
                <a:solidFill>
                  <a:schemeClr val="bg2">
                    <a:lumMod val="10000"/>
                  </a:schemeClr>
                </a:solidFill>
                <a:latin typeface="+mn-lt"/>
                <a:cs typeface="Arial" panose="020B0604020202020204" pitchFamily="34" charset="0"/>
              </a:rPr>
              <a:t>Romania</a:t>
            </a:r>
            <a:r>
              <a:rPr lang="tr-TR" sz="4400" b="1" dirty="0">
                <a:solidFill>
                  <a:schemeClr val="bg2">
                    <a:lumMod val="10000"/>
                  </a:schemeClr>
                </a:solidFill>
                <a:latin typeface="+mn-lt"/>
                <a:cs typeface="Arial" panose="020B0604020202020204" pitchFamily="34" charset="0"/>
              </a:rPr>
              <a:t> Business Trip</a:t>
            </a:r>
            <a:br>
              <a:rPr lang="tr-TR" sz="4400" b="1" dirty="0">
                <a:solidFill>
                  <a:schemeClr val="bg2">
                    <a:lumMod val="10000"/>
                  </a:schemeClr>
                </a:solidFill>
                <a:latin typeface="+mn-lt"/>
                <a:cs typeface="Arial" panose="020B0604020202020204" pitchFamily="34" charset="0"/>
              </a:rPr>
            </a:br>
            <a:endParaRPr lang="tr-TR" sz="2800" b="1" dirty="0">
              <a:solidFill>
                <a:schemeClr val="bg2">
                  <a:lumMod val="10000"/>
                </a:schemeClr>
              </a:solidFill>
              <a:latin typeface="+mn-lt"/>
              <a:cs typeface="Arial" panose="020B0604020202020204" pitchFamily="34" charset="0"/>
            </a:endParaRPr>
          </a:p>
        </p:txBody>
      </p:sp>
      <p:sp>
        <p:nvSpPr>
          <p:cNvPr id="2" name="Subtitle 1"/>
          <p:cNvSpPr>
            <a:spLocks noGrp="1"/>
          </p:cNvSpPr>
          <p:nvPr>
            <p:ph type="subTitle" idx="1"/>
          </p:nvPr>
        </p:nvSpPr>
        <p:spPr>
          <a:xfrm>
            <a:off x="715782" y="4634126"/>
            <a:ext cx="8534667" cy="1641210"/>
          </a:xfrm>
        </p:spPr>
        <p:style>
          <a:lnRef idx="0">
            <a:scrgbClr r="0" g="0" b="0"/>
          </a:lnRef>
          <a:fillRef idx="1001">
            <a:schemeClr val="lt2"/>
          </a:fillRef>
          <a:effectRef idx="0">
            <a:scrgbClr r="0" g="0" b="0"/>
          </a:effectRef>
          <a:fontRef idx="major"/>
        </p:style>
        <p:txBody>
          <a:bodyPr>
            <a:noAutofit/>
          </a:bodyPr>
          <a:lstStyle/>
          <a:p>
            <a:pPr algn="r"/>
            <a:r>
              <a:rPr lang="tr-TR" sz="1800" b="1" dirty="0">
                <a:solidFill>
                  <a:schemeClr val="bg2">
                    <a:lumMod val="10000"/>
                  </a:schemeClr>
                </a:solidFill>
                <a:latin typeface="+mn-lt"/>
                <a:cs typeface="Arial" panose="020B0604020202020204" pitchFamily="34" charset="0"/>
              </a:rPr>
              <a:t>Çerkezköy CHAMBER OF COMMERCE AND INDUSTRY</a:t>
            </a:r>
          </a:p>
          <a:p>
            <a:pPr algn="r"/>
            <a:r>
              <a:rPr lang="tr-TR" sz="1800" b="1" dirty="0">
                <a:solidFill>
                  <a:schemeClr val="bg2">
                    <a:lumMod val="10000"/>
                  </a:schemeClr>
                </a:solidFill>
                <a:latin typeface="+mn-lt"/>
                <a:cs typeface="Arial" panose="020B0604020202020204" pitchFamily="34" charset="0"/>
              </a:rPr>
              <a:t>INTERNATIONAL RELATIONS DEPARTMENT</a:t>
            </a:r>
          </a:p>
          <a:p>
            <a:pPr algn="r"/>
            <a:r>
              <a:rPr lang="tr-TR" sz="1800" b="1" dirty="0">
                <a:solidFill>
                  <a:schemeClr val="bg2">
                    <a:lumMod val="10000"/>
                  </a:schemeClr>
                </a:solidFill>
                <a:latin typeface="+mn-lt"/>
                <a:cs typeface="Arial" panose="020B0604020202020204" pitchFamily="34" charset="0"/>
              </a:rPr>
              <a:t>İLKNUR İNAL ER</a:t>
            </a:r>
          </a:p>
          <a:p>
            <a:pPr algn="r"/>
            <a:r>
              <a:rPr lang="tr-TR" sz="1800" b="1" dirty="0">
                <a:solidFill>
                  <a:schemeClr val="bg2">
                    <a:lumMod val="10000"/>
                  </a:schemeClr>
                </a:solidFill>
                <a:latin typeface="+mn-lt"/>
                <a:cs typeface="Arial" panose="020B0604020202020204" pitchFamily="34" charset="0"/>
              </a:rPr>
              <a:t>Çerkezköy, Tekirdağ </a:t>
            </a:r>
            <a:r>
              <a:rPr lang="tr-TR" sz="1800" b="1">
                <a:solidFill>
                  <a:schemeClr val="bg2">
                    <a:lumMod val="10000"/>
                  </a:schemeClr>
                </a:solidFill>
                <a:latin typeface="+mn-lt"/>
                <a:cs typeface="Arial" panose="020B0604020202020204" pitchFamily="34" charset="0"/>
              </a:rPr>
              <a:t>– 19/11/2019</a:t>
            </a:r>
            <a:endParaRPr lang="tr-TR" sz="1800" b="1" dirty="0">
              <a:solidFill>
                <a:schemeClr val="bg2">
                  <a:lumMod val="10000"/>
                </a:schemeClr>
              </a:solidFill>
              <a:latin typeface="+mn-lt"/>
              <a:cs typeface="Arial" panose="020B0604020202020204" pitchFamily="34" charset="0"/>
            </a:endParaRPr>
          </a:p>
        </p:txBody>
      </p:sp>
      <p:pic>
        <p:nvPicPr>
          <p:cNvPr id="9" name="Resim 8"/>
          <p:cNvPicPr>
            <a:picLocks noChangeAspect="1"/>
          </p:cNvPicPr>
          <p:nvPr/>
        </p:nvPicPr>
        <p:blipFill rotWithShape="1">
          <a:blip r:embed="rId3"/>
          <a:srcRect l="24602" t="4885" r="24619" b="4799"/>
          <a:stretch/>
        </p:blipFill>
        <p:spPr>
          <a:xfrm>
            <a:off x="115910" y="6400566"/>
            <a:ext cx="444194" cy="444194"/>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15535" t="11205" r="13974" b="23732"/>
          <a:stretch/>
        </p:blipFill>
        <p:spPr>
          <a:xfrm>
            <a:off x="3515932" y="191506"/>
            <a:ext cx="3000778" cy="2769737"/>
          </a:xfrm>
          <a:prstGeom prst="rect">
            <a:avLst/>
          </a:prstGeom>
        </p:spPr>
      </p:pic>
      <p:sp>
        <p:nvSpPr>
          <p:cNvPr id="4" name="Dikdörtgen 3"/>
          <p:cNvSpPr/>
          <p:nvPr/>
        </p:nvSpPr>
        <p:spPr>
          <a:xfrm>
            <a:off x="715782" y="4636552"/>
            <a:ext cx="1615294" cy="163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2"/>
              </a:solidFill>
            </a:endParaRPr>
          </a:p>
        </p:txBody>
      </p:sp>
    </p:spTree>
    <p:extLst>
      <p:ext uri="{BB962C8B-B14F-4D97-AF65-F5344CB8AC3E}">
        <p14:creationId xmlns:p14="http://schemas.microsoft.com/office/powerpoint/2010/main" val="1933108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Ploiesti Industrial Park is a special industrial zone with international and local companies. During the meeting held in the administrative building of the industrial park, our delegation had detailed information about the industrial park.</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10</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Visit to Ploiesti Industrial Park</a:t>
            </a:r>
            <a:endParaRPr lang="tr-TR" sz="1800" dirty="0">
              <a:solidFill>
                <a:schemeClr val="accent1"/>
              </a:solidFill>
            </a:endParaRPr>
          </a:p>
        </p:txBody>
      </p:sp>
      <p:pic>
        <p:nvPicPr>
          <p:cNvPr id="6" name="Resim 5">
            <a:extLst>
              <a:ext uri="{FF2B5EF4-FFF2-40B4-BE49-F238E27FC236}">
                <a16:creationId xmlns:a16="http://schemas.microsoft.com/office/drawing/2014/main" id="{810D8CA4-5662-49D5-8833-3828DA08B665}"/>
              </a:ext>
            </a:extLst>
          </p:cNvPr>
          <p:cNvPicPr>
            <a:picLocks noChangeAspect="1"/>
          </p:cNvPicPr>
          <p:nvPr/>
        </p:nvPicPr>
        <p:blipFill rotWithShape="1">
          <a:blip r:embed="rId4"/>
          <a:srcRect l="16778" t="20544" r="17366" b="13515"/>
          <a:stretch/>
        </p:blipFill>
        <p:spPr>
          <a:xfrm>
            <a:off x="435838" y="2955235"/>
            <a:ext cx="3187051" cy="1794173"/>
          </a:xfrm>
          <a:prstGeom prst="rect">
            <a:avLst/>
          </a:prstGeom>
        </p:spPr>
      </p:pic>
      <p:pic>
        <p:nvPicPr>
          <p:cNvPr id="8" name="Resim 7">
            <a:extLst>
              <a:ext uri="{FF2B5EF4-FFF2-40B4-BE49-F238E27FC236}">
                <a16:creationId xmlns:a16="http://schemas.microsoft.com/office/drawing/2014/main" id="{4475EF32-CB5E-42A8-876A-6A8AF7A17C00}"/>
              </a:ext>
            </a:extLst>
          </p:cNvPr>
          <p:cNvPicPr>
            <a:picLocks noChangeAspect="1"/>
          </p:cNvPicPr>
          <p:nvPr/>
        </p:nvPicPr>
        <p:blipFill rotWithShape="1">
          <a:blip r:embed="rId5"/>
          <a:srcRect l="24482" t="22418" r="16121" b="12067"/>
          <a:stretch/>
        </p:blipFill>
        <p:spPr>
          <a:xfrm>
            <a:off x="3622889" y="3298028"/>
            <a:ext cx="3234132" cy="2005568"/>
          </a:xfrm>
          <a:prstGeom prst="rect">
            <a:avLst/>
          </a:prstGeom>
        </p:spPr>
      </p:pic>
      <p:pic>
        <p:nvPicPr>
          <p:cNvPr id="9" name="Resim 8">
            <a:extLst>
              <a:ext uri="{FF2B5EF4-FFF2-40B4-BE49-F238E27FC236}">
                <a16:creationId xmlns:a16="http://schemas.microsoft.com/office/drawing/2014/main" id="{2B946A98-497D-4630-A466-5383D0BADE34}"/>
              </a:ext>
            </a:extLst>
          </p:cNvPr>
          <p:cNvPicPr>
            <a:picLocks noChangeAspect="1"/>
          </p:cNvPicPr>
          <p:nvPr/>
        </p:nvPicPr>
        <p:blipFill rotWithShape="1">
          <a:blip r:embed="rId6"/>
          <a:srcRect l="17278" t="24054" r="28560" b="9965"/>
          <a:stretch/>
        </p:blipFill>
        <p:spPr>
          <a:xfrm>
            <a:off x="6834639" y="4350993"/>
            <a:ext cx="2852699" cy="1905205"/>
          </a:xfrm>
          <a:prstGeom prst="rect">
            <a:avLst/>
          </a:prstGeom>
        </p:spPr>
      </p:pic>
    </p:spTree>
    <p:extLst>
      <p:ext uri="{BB962C8B-B14F-4D97-AF65-F5344CB8AC3E}">
        <p14:creationId xmlns:p14="http://schemas.microsoft.com/office/powerpoint/2010/main" val="447101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178775"/>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Located in Ploiesti Industrial Park, </a:t>
            </a:r>
            <a:r>
              <a:rPr lang="en-US" dirty="0" err="1">
                <a:solidFill>
                  <a:schemeClr val="accent2">
                    <a:lumMod val="90000"/>
                    <a:lumOff val="10000"/>
                  </a:schemeClr>
                </a:solidFill>
              </a:rPr>
              <a:t>Tessutica</a:t>
            </a:r>
            <a:r>
              <a:rPr lang="en-US" dirty="0">
                <a:solidFill>
                  <a:schemeClr val="accent2">
                    <a:lumMod val="90000"/>
                    <a:lumOff val="10000"/>
                  </a:schemeClr>
                </a:solidFill>
              </a:rPr>
              <a:t> Romania S.R.L. Fabric production company was visited. The company, which has an integrated production facility, was visited by our committee.</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11</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652997"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it-IT" sz="2400" b="1" dirty="0">
                <a:solidFill>
                  <a:schemeClr val="accent1"/>
                </a:solidFill>
              </a:rPr>
              <a:t>Tessutica Romania S.R.L. Company Visit</a:t>
            </a:r>
            <a:endParaRPr lang="tr-TR" sz="1800" dirty="0">
              <a:solidFill>
                <a:schemeClr val="accent1"/>
              </a:solidFill>
            </a:endParaRPr>
          </a:p>
        </p:txBody>
      </p:sp>
      <p:pic>
        <p:nvPicPr>
          <p:cNvPr id="7" name="Resim 6">
            <a:extLst>
              <a:ext uri="{FF2B5EF4-FFF2-40B4-BE49-F238E27FC236}">
                <a16:creationId xmlns:a16="http://schemas.microsoft.com/office/drawing/2014/main" id="{34C5EACD-09A0-411A-AD2D-4DE9CBD80C25}"/>
              </a:ext>
            </a:extLst>
          </p:cNvPr>
          <p:cNvPicPr>
            <a:picLocks noChangeAspect="1"/>
          </p:cNvPicPr>
          <p:nvPr/>
        </p:nvPicPr>
        <p:blipFill rotWithShape="1">
          <a:blip r:embed="rId4"/>
          <a:srcRect l="19398" t="16747" r="23077" b="12067"/>
          <a:stretch/>
        </p:blipFill>
        <p:spPr>
          <a:xfrm>
            <a:off x="681038" y="2845904"/>
            <a:ext cx="3036541" cy="2112649"/>
          </a:xfrm>
          <a:prstGeom prst="rect">
            <a:avLst/>
          </a:prstGeom>
        </p:spPr>
      </p:pic>
      <p:pic>
        <p:nvPicPr>
          <p:cNvPr id="10" name="Resim 9">
            <a:extLst>
              <a:ext uri="{FF2B5EF4-FFF2-40B4-BE49-F238E27FC236}">
                <a16:creationId xmlns:a16="http://schemas.microsoft.com/office/drawing/2014/main" id="{69972038-AAF8-4A9F-8A42-F2168266D300}"/>
              </a:ext>
            </a:extLst>
          </p:cNvPr>
          <p:cNvPicPr>
            <a:picLocks noChangeAspect="1"/>
          </p:cNvPicPr>
          <p:nvPr/>
        </p:nvPicPr>
        <p:blipFill rotWithShape="1">
          <a:blip r:embed="rId5"/>
          <a:srcRect l="18207" t="14385" r="19233" b="10020"/>
          <a:stretch/>
        </p:blipFill>
        <p:spPr>
          <a:xfrm>
            <a:off x="3741892" y="3194164"/>
            <a:ext cx="3135482" cy="2130160"/>
          </a:xfrm>
          <a:prstGeom prst="rect">
            <a:avLst/>
          </a:prstGeom>
        </p:spPr>
      </p:pic>
      <p:pic>
        <p:nvPicPr>
          <p:cNvPr id="11" name="Resim 10">
            <a:extLst>
              <a:ext uri="{FF2B5EF4-FFF2-40B4-BE49-F238E27FC236}">
                <a16:creationId xmlns:a16="http://schemas.microsoft.com/office/drawing/2014/main" id="{DF567904-7EAF-49C0-B385-2CB9A8304902}"/>
              </a:ext>
            </a:extLst>
          </p:cNvPr>
          <p:cNvPicPr>
            <a:picLocks noChangeAspect="1"/>
          </p:cNvPicPr>
          <p:nvPr/>
        </p:nvPicPr>
        <p:blipFill rotWithShape="1">
          <a:blip r:embed="rId6"/>
          <a:srcRect l="29967" t="12067" r="17859" b="9297"/>
          <a:stretch/>
        </p:blipFill>
        <p:spPr>
          <a:xfrm>
            <a:off x="6901688" y="3789155"/>
            <a:ext cx="3007048" cy="2548109"/>
          </a:xfrm>
          <a:prstGeom prst="rect">
            <a:avLst/>
          </a:prstGeom>
        </p:spPr>
      </p:pic>
    </p:spTree>
    <p:extLst>
      <p:ext uri="{BB962C8B-B14F-4D97-AF65-F5344CB8AC3E}">
        <p14:creationId xmlns:p14="http://schemas.microsoft.com/office/powerpoint/2010/main" val="30467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err="1">
                <a:solidFill>
                  <a:schemeClr val="accent2">
                    <a:lumMod val="90000"/>
                    <a:lumOff val="10000"/>
                  </a:schemeClr>
                </a:solidFill>
              </a:rPr>
              <a:t>Modpack</a:t>
            </a:r>
            <a:r>
              <a:rPr lang="en-US" dirty="0">
                <a:solidFill>
                  <a:schemeClr val="accent2">
                    <a:lumMod val="90000"/>
                    <a:lumOff val="10000"/>
                  </a:schemeClr>
                </a:solidFill>
              </a:rPr>
              <a:t> System S.R.L. Company was visited by our committee and information was given about production processes and product characteristics.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12</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387953"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sv-SE" sz="2400" b="1" dirty="0">
                <a:solidFill>
                  <a:schemeClr val="accent1"/>
                </a:solidFill>
              </a:rPr>
              <a:t>Modpack System S.R.L.</a:t>
            </a:r>
            <a:r>
              <a:rPr lang="tr-TR" sz="2400" b="1" dirty="0">
                <a:solidFill>
                  <a:schemeClr val="accent1"/>
                </a:solidFill>
              </a:rPr>
              <a:t> </a:t>
            </a:r>
            <a:r>
              <a:rPr lang="tr-TR" sz="2400" b="1" dirty="0" err="1">
                <a:solidFill>
                  <a:schemeClr val="accent1"/>
                </a:solidFill>
              </a:rPr>
              <a:t>Company</a:t>
            </a:r>
            <a:r>
              <a:rPr lang="tr-TR" sz="2400" b="1" dirty="0">
                <a:solidFill>
                  <a:schemeClr val="accent1"/>
                </a:solidFill>
              </a:rPr>
              <a:t> </a:t>
            </a:r>
            <a:r>
              <a:rPr lang="tr-TR" sz="2400" b="1" dirty="0" err="1">
                <a:solidFill>
                  <a:schemeClr val="accent1"/>
                </a:solidFill>
              </a:rPr>
              <a:t>Visit</a:t>
            </a:r>
            <a:endParaRPr lang="tr-TR" sz="1800" dirty="0">
              <a:solidFill>
                <a:schemeClr val="accent1"/>
              </a:solidFill>
            </a:endParaRPr>
          </a:p>
        </p:txBody>
      </p:sp>
      <p:pic>
        <p:nvPicPr>
          <p:cNvPr id="4" name="Resim 3">
            <a:extLst>
              <a:ext uri="{FF2B5EF4-FFF2-40B4-BE49-F238E27FC236}">
                <a16:creationId xmlns:a16="http://schemas.microsoft.com/office/drawing/2014/main" id="{21A0AA78-6379-4CF2-8443-07CA6FF41D9B}"/>
              </a:ext>
            </a:extLst>
          </p:cNvPr>
          <p:cNvPicPr>
            <a:picLocks noChangeAspect="1"/>
          </p:cNvPicPr>
          <p:nvPr/>
        </p:nvPicPr>
        <p:blipFill rotWithShape="1">
          <a:blip r:embed="rId4"/>
          <a:srcRect l="16455" t="16510" r="16887" b="9242"/>
          <a:stretch/>
        </p:blipFill>
        <p:spPr>
          <a:xfrm>
            <a:off x="681038" y="3029619"/>
            <a:ext cx="4011360" cy="2512030"/>
          </a:xfrm>
          <a:prstGeom prst="rect">
            <a:avLst/>
          </a:prstGeom>
        </p:spPr>
      </p:pic>
      <p:pic>
        <p:nvPicPr>
          <p:cNvPr id="6" name="Resim 5">
            <a:extLst>
              <a:ext uri="{FF2B5EF4-FFF2-40B4-BE49-F238E27FC236}">
                <a16:creationId xmlns:a16="http://schemas.microsoft.com/office/drawing/2014/main" id="{1F11FCF8-86E9-44B4-AF6A-104BA3E84AF9}"/>
              </a:ext>
            </a:extLst>
          </p:cNvPr>
          <p:cNvPicPr>
            <a:picLocks noChangeAspect="1"/>
          </p:cNvPicPr>
          <p:nvPr/>
        </p:nvPicPr>
        <p:blipFill rotWithShape="1">
          <a:blip r:embed="rId5"/>
          <a:srcRect l="16187" t="14057" r="19866" b="9490"/>
          <a:stretch/>
        </p:blipFill>
        <p:spPr>
          <a:xfrm>
            <a:off x="5094804" y="3029619"/>
            <a:ext cx="3737114" cy="2512030"/>
          </a:xfrm>
          <a:prstGeom prst="rect">
            <a:avLst/>
          </a:prstGeom>
        </p:spPr>
      </p:pic>
    </p:spTree>
    <p:extLst>
      <p:ext uri="{BB962C8B-B14F-4D97-AF65-F5344CB8AC3E}">
        <p14:creationId xmlns:p14="http://schemas.microsoft.com/office/powerpoint/2010/main" val="407897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ctr">
              <a:lnSpc>
                <a:spcPct val="100000"/>
              </a:lnSpc>
              <a:spcBef>
                <a:spcPts val="600"/>
              </a:spcBef>
              <a:spcAft>
                <a:spcPts val="1200"/>
              </a:spcAft>
              <a:buNone/>
            </a:pPr>
            <a:endParaRPr lang="tr-TR" dirty="0">
              <a:solidFill>
                <a:schemeClr val="accent2">
                  <a:lumMod val="90000"/>
                  <a:lumOff val="10000"/>
                </a:schemeClr>
              </a:solidFill>
            </a:endParaRPr>
          </a:p>
          <a:p>
            <a:pPr marL="45714" lvl="1" indent="0" algn="ctr">
              <a:lnSpc>
                <a:spcPct val="100000"/>
              </a:lnSpc>
              <a:spcBef>
                <a:spcPts val="600"/>
              </a:spcBef>
              <a:spcAft>
                <a:spcPts val="1200"/>
              </a:spcAft>
              <a:buNone/>
            </a:pPr>
            <a:r>
              <a:rPr lang="en-US" sz="2400" dirty="0">
                <a:solidFill>
                  <a:schemeClr val="accent2">
                    <a:lumMod val="90000"/>
                    <a:lumOff val="10000"/>
                  </a:schemeClr>
                </a:solidFill>
              </a:rPr>
              <a:t>With our business trip to Romania, </a:t>
            </a:r>
            <a:r>
              <a:rPr lang="en-US" sz="2400" b="1" dirty="0">
                <a:solidFill>
                  <a:schemeClr val="accent2">
                    <a:lumMod val="90000"/>
                    <a:lumOff val="10000"/>
                  </a:schemeClr>
                </a:solidFill>
              </a:rPr>
              <a:t>8 members </a:t>
            </a:r>
            <a:r>
              <a:rPr lang="en-US" sz="2400" dirty="0">
                <a:solidFill>
                  <a:schemeClr val="accent2">
                    <a:lumMod val="90000"/>
                    <a:lumOff val="10000"/>
                  </a:schemeClr>
                </a:solidFill>
              </a:rPr>
              <a:t>have established business contacts.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13</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Business </a:t>
            </a:r>
            <a:r>
              <a:rPr lang="tr-TR" sz="2400" b="1" dirty="0" err="1">
                <a:solidFill>
                  <a:schemeClr val="accent1"/>
                </a:solidFill>
              </a:rPr>
              <a:t>Connections</a:t>
            </a:r>
            <a:endParaRPr lang="tr-TR" sz="2400" b="1" dirty="0">
              <a:solidFill>
                <a:schemeClr val="accent1"/>
              </a:solidFill>
            </a:endParaRPr>
          </a:p>
        </p:txBody>
      </p:sp>
      <p:pic>
        <p:nvPicPr>
          <p:cNvPr id="8" name="Resim 7">
            <a:extLst>
              <a:ext uri="{FF2B5EF4-FFF2-40B4-BE49-F238E27FC236}">
                <a16:creationId xmlns:a16="http://schemas.microsoft.com/office/drawing/2014/main" id="{DAFEA1AC-1A54-46FB-B4F5-474B27ED085E}"/>
              </a:ext>
            </a:extLst>
          </p:cNvPr>
          <p:cNvPicPr>
            <a:picLocks noChangeAspect="1"/>
          </p:cNvPicPr>
          <p:nvPr/>
        </p:nvPicPr>
        <p:blipFill rotWithShape="1">
          <a:blip r:embed="rId4"/>
          <a:srcRect l="10835" t="19407" r="12374" b="22815"/>
          <a:stretch/>
        </p:blipFill>
        <p:spPr>
          <a:xfrm>
            <a:off x="2305878" y="3553433"/>
            <a:ext cx="5177459" cy="2190236"/>
          </a:xfrm>
          <a:prstGeom prst="rect">
            <a:avLst/>
          </a:prstGeom>
        </p:spPr>
      </p:pic>
    </p:spTree>
    <p:extLst>
      <p:ext uri="{BB962C8B-B14F-4D97-AF65-F5344CB8AC3E}">
        <p14:creationId xmlns:p14="http://schemas.microsoft.com/office/powerpoint/2010/main" val="62126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14</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732510"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CCI </a:t>
            </a:r>
            <a:r>
              <a:rPr lang="tr-TR" sz="2400" b="1" dirty="0" err="1">
                <a:solidFill>
                  <a:schemeClr val="accent1"/>
                </a:solidFill>
              </a:rPr>
              <a:t>Romania</a:t>
            </a:r>
            <a:r>
              <a:rPr lang="tr-TR" sz="2400" b="1" dirty="0">
                <a:solidFill>
                  <a:schemeClr val="accent1"/>
                </a:solidFill>
              </a:rPr>
              <a:t> Business Trip </a:t>
            </a:r>
            <a:r>
              <a:rPr lang="tr-TR" sz="2400" b="1" dirty="0" err="1">
                <a:solidFill>
                  <a:schemeClr val="accent1"/>
                </a:solidFill>
              </a:rPr>
              <a:t>Delegation</a:t>
            </a:r>
            <a:endParaRPr lang="tr-TR" sz="2400" b="1" dirty="0">
              <a:solidFill>
                <a:schemeClr val="accent1"/>
              </a:solidFill>
            </a:endParaRPr>
          </a:p>
        </p:txBody>
      </p:sp>
      <p:pic>
        <p:nvPicPr>
          <p:cNvPr id="8" name="Resim 7">
            <a:extLst>
              <a:ext uri="{FF2B5EF4-FFF2-40B4-BE49-F238E27FC236}">
                <a16:creationId xmlns:a16="http://schemas.microsoft.com/office/drawing/2014/main" id="{D7201BAD-B950-4F04-9170-D418178F0E53}"/>
              </a:ext>
            </a:extLst>
          </p:cNvPr>
          <p:cNvPicPr>
            <a:picLocks noChangeAspect="1"/>
          </p:cNvPicPr>
          <p:nvPr/>
        </p:nvPicPr>
        <p:blipFill rotWithShape="1">
          <a:blip r:embed="rId4"/>
          <a:srcRect l="16857" t="19182" r="30970" b="24957"/>
          <a:stretch/>
        </p:blipFill>
        <p:spPr>
          <a:xfrm>
            <a:off x="1393838" y="1892853"/>
            <a:ext cx="6928533" cy="4170747"/>
          </a:xfrm>
          <a:prstGeom prst="rect">
            <a:avLst/>
          </a:prstGeom>
        </p:spPr>
      </p:pic>
    </p:spTree>
    <p:extLst>
      <p:ext uri="{BB962C8B-B14F-4D97-AF65-F5344CB8AC3E}">
        <p14:creationId xmlns:p14="http://schemas.microsoft.com/office/powerpoint/2010/main" val="271324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5782" y="2961243"/>
            <a:ext cx="8534667" cy="789121"/>
          </a:xfrm>
        </p:spPr>
        <p:style>
          <a:lnRef idx="0">
            <a:scrgbClr r="0" g="0" b="0"/>
          </a:lnRef>
          <a:fillRef idx="1001">
            <a:schemeClr val="lt2"/>
          </a:fillRef>
          <a:effectRef idx="0">
            <a:scrgbClr r="0" g="0" b="0"/>
          </a:effectRef>
          <a:fontRef idx="major"/>
        </p:style>
        <p:txBody>
          <a:bodyPr>
            <a:noAutofit/>
          </a:bodyPr>
          <a:lstStyle/>
          <a:p>
            <a:pPr algn="ctr"/>
            <a:r>
              <a:rPr lang="tr-TR" sz="4400" b="1" dirty="0">
                <a:solidFill>
                  <a:schemeClr val="bg2">
                    <a:lumMod val="10000"/>
                  </a:schemeClr>
                </a:solidFill>
                <a:latin typeface="+mn-lt"/>
                <a:cs typeface="Arial" panose="020B0604020202020204" pitchFamily="34" charset="0"/>
              </a:rPr>
              <a:t>THANK YOU</a:t>
            </a:r>
            <a:endParaRPr lang="tr-TR" sz="2800" b="1" dirty="0">
              <a:solidFill>
                <a:schemeClr val="bg2">
                  <a:lumMod val="10000"/>
                </a:schemeClr>
              </a:solidFill>
              <a:latin typeface="+mn-lt"/>
              <a:cs typeface="Arial" panose="020B0604020202020204" pitchFamily="34" charset="0"/>
            </a:endParaRPr>
          </a:p>
        </p:txBody>
      </p:sp>
      <p:sp>
        <p:nvSpPr>
          <p:cNvPr id="2" name="Subtitle 1"/>
          <p:cNvSpPr>
            <a:spLocks noGrp="1"/>
          </p:cNvSpPr>
          <p:nvPr>
            <p:ph type="subTitle" idx="1"/>
          </p:nvPr>
        </p:nvSpPr>
        <p:spPr>
          <a:xfrm>
            <a:off x="715782" y="4634126"/>
            <a:ext cx="8534667" cy="1641210"/>
          </a:xfrm>
        </p:spPr>
        <p:style>
          <a:lnRef idx="0">
            <a:scrgbClr r="0" g="0" b="0"/>
          </a:lnRef>
          <a:fillRef idx="1001">
            <a:schemeClr val="lt2"/>
          </a:fillRef>
          <a:effectRef idx="0">
            <a:scrgbClr r="0" g="0" b="0"/>
          </a:effectRef>
          <a:fontRef idx="major"/>
        </p:style>
        <p:txBody>
          <a:bodyPr>
            <a:noAutofit/>
          </a:bodyPr>
          <a:lstStyle/>
          <a:p>
            <a:pPr algn="r"/>
            <a:r>
              <a:rPr lang="tr-TR" sz="1800" b="1" dirty="0">
                <a:solidFill>
                  <a:schemeClr val="bg2">
                    <a:lumMod val="10000"/>
                  </a:schemeClr>
                </a:solidFill>
                <a:latin typeface="+mn-lt"/>
                <a:cs typeface="Arial" panose="020B0604020202020204" pitchFamily="34" charset="0"/>
              </a:rPr>
              <a:t>Çerkezköy CHAMBER OF COMMERCE AND INDUSTRY</a:t>
            </a:r>
          </a:p>
          <a:p>
            <a:pPr algn="r"/>
            <a:r>
              <a:rPr lang="tr-TR" sz="1800" b="1" dirty="0">
                <a:solidFill>
                  <a:schemeClr val="bg2">
                    <a:lumMod val="10000"/>
                  </a:schemeClr>
                </a:solidFill>
                <a:latin typeface="+mn-lt"/>
                <a:cs typeface="Arial" panose="020B0604020202020204" pitchFamily="34" charset="0"/>
              </a:rPr>
              <a:t>INTERNATIONAL RELATIONS DEPARTMENT</a:t>
            </a:r>
          </a:p>
          <a:p>
            <a:pPr algn="r"/>
            <a:r>
              <a:rPr lang="tr-TR" sz="1800" b="1" dirty="0">
                <a:solidFill>
                  <a:schemeClr val="bg2">
                    <a:lumMod val="10000"/>
                  </a:schemeClr>
                </a:solidFill>
                <a:latin typeface="+mn-lt"/>
                <a:cs typeface="Arial" panose="020B0604020202020204" pitchFamily="34" charset="0"/>
              </a:rPr>
              <a:t>İLKNUR İNAL ER</a:t>
            </a:r>
          </a:p>
          <a:p>
            <a:pPr algn="r"/>
            <a:r>
              <a:rPr lang="tr-TR" sz="1800" b="1" dirty="0">
                <a:solidFill>
                  <a:schemeClr val="bg2">
                    <a:lumMod val="10000"/>
                  </a:schemeClr>
                </a:solidFill>
                <a:latin typeface="+mn-lt"/>
                <a:cs typeface="Arial" panose="020B0604020202020204" pitchFamily="34" charset="0"/>
              </a:rPr>
              <a:t>Çerkezköy, Tekirdağ – NOVEMBER/2019</a:t>
            </a:r>
          </a:p>
        </p:txBody>
      </p:sp>
      <p:pic>
        <p:nvPicPr>
          <p:cNvPr id="9" name="Resim 8"/>
          <p:cNvPicPr>
            <a:picLocks noChangeAspect="1"/>
          </p:cNvPicPr>
          <p:nvPr/>
        </p:nvPicPr>
        <p:blipFill rotWithShape="1">
          <a:blip r:embed="rId3"/>
          <a:srcRect l="24602" t="4885" r="24619" b="4799"/>
          <a:stretch/>
        </p:blipFill>
        <p:spPr>
          <a:xfrm>
            <a:off x="115910" y="6400566"/>
            <a:ext cx="444194" cy="444194"/>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15535" t="11205" r="13974" b="23732"/>
          <a:stretch/>
        </p:blipFill>
        <p:spPr>
          <a:xfrm>
            <a:off x="3515932" y="191506"/>
            <a:ext cx="3000778" cy="2769737"/>
          </a:xfrm>
          <a:prstGeom prst="rect">
            <a:avLst/>
          </a:prstGeom>
        </p:spPr>
      </p:pic>
      <p:sp>
        <p:nvSpPr>
          <p:cNvPr id="4" name="Dikdörtgen 3"/>
          <p:cNvSpPr/>
          <p:nvPr/>
        </p:nvSpPr>
        <p:spPr>
          <a:xfrm>
            <a:off x="715782" y="4636552"/>
            <a:ext cx="1615294" cy="163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2"/>
              </a:solidFill>
            </a:endParaRPr>
          </a:p>
        </p:txBody>
      </p:sp>
    </p:spTree>
    <p:extLst>
      <p:ext uri="{BB962C8B-B14F-4D97-AF65-F5344CB8AC3E}">
        <p14:creationId xmlns:p14="http://schemas.microsoft.com/office/powerpoint/2010/main" val="1084908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9" y="218532"/>
            <a:ext cx="8234362" cy="826495"/>
          </a:xfrm>
          <a:ln>
            <a:noFill/>
          </a:ln>
        </p:spPr>
        <p:style>
          <a:lnRef idx="1">
            <a:schemeClr val="accent1"/>
          </a:lnRef>
          <a:fillRef idx="1001">
            <a:schemeClr val="lt2"/>
          </a:fillRef>
          <a:effectRef idx="1">
            <a:schemeClr val="accent1"/>
          </a:effectRef>
          <a:fontRef idx="minor">
            <a:schemeClr val="dk1"/>
          </a:fontRef>
        </p:style>
        <p:txBody>
          <a:bodyPr>
            <a:noAutofit/>
          </a:bodyPr>
          <a:lstStyle/>
          <a:p>
            <a:pPr>
              <a:lnSpc>
                <a:spcPct val="100000"/>
              </a:lnSpc>
            </a:pPr>
            <a:r>
              <a:rPr lang="tr-TR" sz="3000" b="1" dirty="0">
                <a:solidFill>
                  <a:schemeClr val="accent2">
                    <a:lumMod val="90000"/>
                    <a:lumOff val="10000"/>
                  </a:schemeClr>
                </a:solidFill>
                <a:cs typeface="Arial" panose="020B0604020202020204" pitchFamily="34" charset="0"/>
              </a:rPr>
              <a:t>SCOPE</a:t>
            </a:r>
          </a:p>
        </p:txBody>
      </p:sp>
      <p:sp>
        <p:nvSpPr>
          <p:cNvPr id="5" name="Slayt Numarası Yer Tutucusu 4"/>
          <p:cNvSpPr>
            <a:spLocks noGrp="1"/>
          </p:cNvSpPr>
          <p:nvPr>
            <p:ph type="sldNum" sz="quarter" idx="12"/>
          </p:nvPr>
        </p:nvSpPr>
        <p:spPr>
          <a:xfrm>
            <a:off x="8839979" y="6397496"/>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2</a:t>
            </a:fld>
            <a:endParaRPr lang="tr-TR" dirty="0">
              <a:solidFill>
                <a:schemeClr val="accent1"/>
              </a:solidFill>
              <a:latin typeface="Helv"/>
              <a:cs typeface="Arial" panose="020B0604020202020204" pitchFamily="34" charset="0"/>
            </a:endParaRPr>
          </a:p>
        </p:txBody>
      </p:sp>
      <p:grpSp>
        <p:nvGrpSpPr>
          <p:cNvPr id="2" name="Grup 1"/>
          <p:cNvGrpSpPr/>
          <p:nvPr/>
        </p:nvGrpSpPr>
        <p:grpSpPr>
          <a:xfrm>
            <a:off x="681039" y="1285684"/>
            <a:ext cx="8978116" cy="4921933"/>
            <a:chOff x="709266" y="1298362"/>
            <a:chExt cx="8866534" cy="5072277"/>
          </a:xfrm>
        </p:grpSpPr>
        <p:sp>
          <p:nvSpPr>
            <p:cNvPr id="4" name="Serbest Form 3"/>
            <p:cNvSpPr/>
            <p:nvPr/>
          </p:nvSpPr>
          <p:spPr>
            <a:xfrm>
              <a:off x="709266" y="1298362"/>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6">
                <a:lumMod val="40000"/>
                <a:lumOff val="60000"/>
              </a:schemeClr>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1</a:t>
              </a:r>
            </a:p>
          </p:txBody>
        </p:sp>
        <p:sp>
          <p:nvSpPr>
            <p:cNvPr id="6" name="Serbest Form 5"/>
            <p:cNvSpPr/>
            <p:nvPr/>
          </p:nvSpPr>
          <p:spPr>
            <a:xfrm>
              <a:off x="1184050" y="1298363"/>
              <a:ext cx="8391749" cy="441103"/>
            </a:xfrm>
            <a:custGeom>
              <a:avLst/>
              <a:gdLst>
                <a:gd name="connsiteX0" fmla="*/ 73519 w 441103"/>
                <a:gd name="connsiteY0" fmla="*/ 0 h 8391749"/>
                <a:gd name="connsiteX1" fmla="*/ 367584 w 441103"/>
                <a:gd name="connsiteY1" fmla="*/ 0 h 8391749"/>
                <a:gd name="connsiteX2" fmla="*/ 441103 w 441103"/>
                <a:gd name="connsiteY2" fmla="*/ 73519 h 8391749"/>
                <a:gd name="connsiteX3" fmla="*/ 441103 w 441103"/>
                <a:gd name="connsiteY3" fmla="*/ 8391749 h 8391749"/>
                <a:gd name="connsiteX4" fmla="*/ 441103 w 441103"/>
                <a:gd name="connsiteY4" fmla="*/ 8391749 h 8391749"/>
                <a:gd name="connsiteX5" fmla="*/ 0 w 441103"/>
                <a:gd name="connsiteY5" fmla="*/ 8391749 h 8391749"/>
                <a:gd name="connsiteX6" fmla="*/ 0 w 441103"/>
                <a:gd name="connsiteY6" fmla="*/ 8391749 h 8391749"/>
                <a:gd name="connsiteX7" fmla="*/ 0 w 441103"/>
                <a:gd name="connsiteY7" fmla="*/ 73519 h 8391749"/>
                <a:gd name="connsiteX8" fmla="*/ 73519 w 441103"/>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103" h="8391749">
                  <a:moveTo>
                    <a:pt x="441103" y="1398666"/>
                  </a:moveTo>
                  <a:lnTo>
                    <a:pt x="441103" y="6993083"/>
                  </a:lnTo>
                  <a:cubicBezTo>
                    <a:pt x="441103" y="7765532"/>
                    <a:pt x="439373" y="8391739"/>
                    <a:pt x="437239" y="8391739"/>
                  </a:cubicBezTo>
                  <a:lnTo>
                    <a:pt x="0" y="8391739"/>
                  </a:lnTo>
                  <a:lnTo>
                    <a:pt x="0" y="8391739"/>
                  </a:lnTo>
                  <a:lnTo>
                    <a:pt x="0" y="10"/>
                  </a:lnTo>
                  <a:lnTo>
                    <a:pt x="0" y="10"/>
                  </a:lnTo>
                  <a:lnTo>
                    <a:pt x="437239" y="10"/>
                  </a:lnTo>
                  <a:cubicBezTo>
                    <a:pt x="439373" y="10"/>
                    <a:pt x="441103" y="626217"/>
                    <a:pt x="441103" y="1398666"/>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2962" rIns="32962" bIns="32964"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Ambassador’s</a:t>
              </a:r>
              <a:r>
                <a:rPr lang="tr-TR" b="1" dirty="0">
                  <a:solidFill>
                    <a:schemeClr val="accent2">
                      <a:lumMod val="90000"/>
                      <a:lumOff val="10000"/>
                    </a:schemeClr>
                  </a:solidFill>
                </a:rPr>
                <a:t> </a:t>
              </a:r>
              <a:r>
                <a:rPr lang="tr-TR" b="1" dirty="0" err="1">
                  <a:solidFill>
                    <a:schemeClr val="accent2">
                      <a:lumMod val="90000"/>
                      <a:lumOff val="10000"/>
                    </a:schemeClr>
                  </a:solidFill>
                </a:rPr>
                <a:t>Visit</a:t>
              </a:r>
              <a:endParaRPr lang="tr-TR" sz="1800" kern="1200" dirty="0">
                <a:solidFill>
                  <a:schemeClr val="bg2">
                    <a:lumMod val="10000"/>
                  </a:schemeClr>
                </a:solidFill>
                <a:latin typeface="+mn-lt"/>
              </a:endParaRPr>
            </a:p>
          </p:txBody>
        </p:sp>
        <p:sp>
          <p:nvSpPr>
            <p:cNvPr id="7" name="Serbest Form 6"/>
            <p:cNvSpPr/>
            <p:nvPr/>
          </p:nvSpPr>
          <p:spPr>
            <a:xfrm>
              <a:off x="709266" y="1905158"/>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5">
                <a:lumMod val="40000"/>
                <a:lumOff val="60000"/>
              </a:schemeClr>
            </a:solidFill>
          </p:spPr>
          <p:style>
            <a:lnRef idx="2">
              <a:schemeClr val="accent5">
                <a:hueOff val="0"/>
                <a:satOff val="0"/>
                <a:lumOff val="-2129"/>
                <a:alphaOff val="0"/>
              </a:schemeClr>
            </a:lnRef>
            <a:fillRef idx="1">
              <a:scrgbClr r="0" g="0" b="0"/>
            </a:fillRef>
            <a:effectRef idx="0">
              <a:schemeClr val="accent5">
                <a:hueOff val="0"/>
                <a:satOff val="0"/>
                <a:lumOff val="-2129"/>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2</a:t>
              </a:r>
            </a:p>
          </p:txBody>
        </p:sp>
        <p:sp>
          <p:nvSpPr>
            <p:cNvPr id="10" name="Serbest Form 9"/>
            <p:cNvSpPr/>
            <p:nvPr/>
          </p:nvSpPr>
          <p:spPr>
            <a:xfrm>
              <a:off x="1184050" y="1905159"/>
              <a:ext cx="8391749" cy="440871"/>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212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2"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Economic</a:t>
              </a:r>
              <a:r>
                <a:rPr lang="tr-TR" b="1" dirty="0">
                  <a:solidFill>
                    <a:schemeClr val="accent2">
                      <a:lumMod val="90000"/>
                      <a:lumOff val="10000"/>
                    </a:schemeClr>
                  </a:solidFill>
                </a:rPr>
                <a:t> Forum</a:t>
              </a:r>
            </a:p>
          </p:txBody>
        </p:sp>
        <p:sp>
          <p:nvSpPr>
            <p:cNvPr id="13" name="Serbest Form 12"/>
            <p:cNvSpPr/>
            <p:nvPr/>
          </p:nvSpPr>
          <p:spPr>
            <a:xfrm>
              <a:off x="709266" y="2572046"/>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4">
                <a:lumMod val="40000"/>
                <a:lumOff val="60000"/>
              </a:schemeClr>
            </a:solidFill>
          </p:spPr>
          <p:style>
            <a:lnRef idx="2">
              <a:schemeClr val="accent5">
                <a:hueOff val="0"/>
                <a:satOff val="0"/>
                <a:lumOff val="-4258"/>
                <a:alphaOff val="0"/>
              </a:schemeClr>
            </a:lnRef>
            <a:fillRef idx="1">
              <a:scrgbClr r="0" g="0" b="0"/>
            </a:fillRef>
            <a:effectRef idx="0">
              <a:schemeClr val="accent5">
                <a:hueOff val="0"/>
                <a:satOff val="0"/>
                <a:lumOff val="-4258"/>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3</a:t>
              </a:r>
            </a:p>
          </p:txBody>
        </p:sp>
        <p:sp>
          <p:nvSpPr>
            <p:cNvPr id="14" name="Serbest Form 13"/>
            <p:cNvSpPr/>
            <p:nvPr/>
          </p:nvSpPr>
          <p:spPr>
            <a:xfrm>
              <a:off x="1184050" y="2587500"/>
              <a:ext cx="8391750" cy="433354"/>
            </a:xfrm>
            <a:custGeom>
              <a:avLst/>
              <a:gdLst>
                <a:gd name="connsiteX0" fmla="*/ 97648 w 585878"/>
                <a:gd name="connsiteY0" fmla="*/ 0 h 8391749"/>
                <a:gd name="connsiteX1" fmla="*/ 488230 w 585878"/>
                <a:gd name="connsiteY1" fmla="*/ 0 h 8391749"/>
                <a:gd name="connsiteX2" fmla="*/ 585878 w 585878"/>
                <a:gd name="connsiteY2" fmla="*/ 97648 h 8391749"/>
                <a:gd name="connsiteX3" fmla="*/ 585878 w 585878"/>
                <a:gd name="connsiteY3" fmla="*/ 8391749 h 8391749"/>
                <a:gd name="connsiteX4" fmla="*/ 585878 w 585878"/>
                <a:gd name="connsiteY4" fmla="*/ 8391749 h 8391749"/>
                <a:gd name="connsiteX5" fmla="*/ 0 w 585878"/>
                <a:gd name="connsiteY5" fmla="*/ 8391749 h 8391749"/>
                <a:gd name="connsiteX6" fmla="*/ 0 w 585878"/>
                <a:gd name="connsiteY6" fmla="*/ 8391749 h 8391749"/>
                <a:gd name="connsiteX7" fmla="*/ 0 w 585878"/>
                <a:gd name="connsiteY7" fmla="*/ 97648 h 8391749"/>
                <a:gd name="connsiteX8" fmla="*/ 97648 w 585878"/>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878" h="8391749">
                  <a:moveTo>
                    <a:pt x="585878" y="1398653"/>
                  </a:moveTo>
                  <a:lnTo>
                    <a:pt x="585878" y="6993096"/>
                  </a:lnTo>
                  <a:cubicBezTo>
                    <a:pt x="585878" y="7765554"/>
                    <a:pt x="582826" y="8391742"/>
                    <a:pt x="579061" y="8391742"/>
                  </a:cubicBezTo>
                  <a:lnTo>
                    <a:pt x="0" y="8391742"/>
                  </a:lnTo>
                  <a:lnTo>
                    <a:pt x="0" y="8391742"/>
                  </a:lnTo>
                  <a:lnTo>
                    <a:pt x="0" y="7"/>
                  </a:lnTo>
                  <a:lnTo>
                    <a:pt x="0" y="7"/>
                  </a:lnTo>
                  <a:lnTo>
                    <a:pt x="579061" y="7"/>
                  </a:lnTo>
                  <a:cubicBezTo>
                    <a:pt x="582826" y="7"/>
                    <a:pt x="585878" y="626195"/>
                    <a:pt x="585878" y="1398653"/>
                  </a:cubicBezTo>
                  <a:close/>
                </a:path>
              </a:pathLst>
            </a:custGeom>
          </p:spPr>
          <p:style>
            <a:lnRef idx="2">
              <a:schemeClr val="accent5">
                <a:hueOff val="0"/>
                <a:satOff val="0"/>
                <a:lumOff val="-42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40030" rIns="40030" bIns="40031"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Bilateral</a:t>
              </a:r>
              <a:r>
                <a:rPr lang="tr-TR" b="1" dirty="0">
                  <a:solidFill>
                    <a:schemeClr val="accent2">
                      <a:lumMod val="90000"/>
                      <a:lumOff val="10000"/>
                    </a:schemeClr>
                  </a:solidFill>
                </a:rPr>
                <a:t> Business </a:t>
              </a:r>
              <a:r>
                <a:rPr lang="tr-TR" b="1" dirty="0" err="1">
                  <a:solidFill>
                    <a:schemeClr val="accent2">
                      <a:lumMod val="90000"/>
                      <a:lumOff val="10000"/>
                    </a:schemeClr>
                  </a:solidFill>
                </a:rPr>
                <a:t>Meetings</a:t>
              </a:r>
              <a:endParaRPr lang="tr-TR" b="1" dirty="0">
                <a:solidFill>
                  <a:schemeClr val="accent2">
                    <a:lumMod val="90000"/>
                    <a:lumOff val="10000"/>
                  </a:schemeClr>
                </a:solidFill>
              </a:endParaRPr>
            </a:p>
          </p:txBody>
        </p:sp>
        <p:sp>
          <p:nvSpPr>
            <p:cNvPr id="15" name="Serbest Form 14"/>
            <p:cNvSpPr/>
            <p:nvPr/>
          </p:nvSpPr>
          <p:spPr>
            <a:xfrm>
              <a:off x="709266" y="3190314"/>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3">
                <a:lumMod val="40000"/>
                <a:lumOff val="60000"/>
              </a:schemeClr>
            </a:solidFill>
          </p:spPr>
          <p:style>
            <a:lnRef idx="2">
              <a:schemeClr val="accent5">
                <a:hueOff val="0"/>
                <a:satOff val="0"/>
                <a:lumOff val="-6387"/>
                <a:alphaOff val="0"/>
              </a:schemeClr>
            </a:lnRef>
            <a:fillRef idx="1">
              <a:scrgbClr r="0" g="0" b="0"/>
            </a:fillRef>
            <a:effectRef idx="0">
              <a:schemeClr val="accent5">
                <a:hueOff val="0"/>
                <a:satOff val="0"/>
                <a:lumOff val="-6387"/>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4</a:t>
              </a:r>
            </a:p>
          </p:txBody>
        </p:sp>
        <p:sp>
          <p:nvSpPr>
            <p:cNvPr id="16" name="Serbest Form 15"/>
            <p:cNvSpPr/>
            <p:nvPr/>
          </p:nvSpPr>
          <p:spPr>
            <a:xfrm>
              <a:off x="1184050" y="3191255"/>
              <a:ext cx="8391749" cy="440871"/>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638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2"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Romanian</a:t>
              </a:r>
              <a:r>
                <a:rPr lang="tr-TR" b="1" dirty="0">
                  <a:solidFill>
                    <a:schemeClr val="accent2">
                      <a:lumMod val="90000"/>
                      <a:lumOff val="10000"/>
                    </a:schemeClr>
                  </a:solidFill>
                </a:rPr>
                <a:t> </a:t>
              </a:r>
              <a:r>
                <a:rPr lang="tr-TR" b="1" dirty="0" err="1">
                  <a:solidFill>
                    <a:schemeClr val="accent2">
                      <a:lumMod val="90000"/>
                      <a:lumOff val="10000"/>
                    </a:schemeClr>
                  </a:solidFill>
                </a:rPr>
                <a:t>Investment</a:t>
              </a:r>
              <a:r>
                <a:rPr lang="tr-TR" b="1" dirty="0">
                  <a:solidFill>
                    <a:schemeClr val="accent2">
                      <a:lumMod val="90000"/>
                      <a:lumOff val="10000"/>
                    </a:schemeClr>
                  </a:solidFill>
                </a:rPr>
                <a:t> </a:t>
              </a:r>
              <a:r>
                <a:rPr lang="tr-TR" b="1" dirty="0" err="1">
                  <a:solidFill>
                    <a:schemeClr val="accent2">
                      <a:lumMod val="90000"/>
                      <a:lumOff val="10000"/>
                    </a:schemeClr>
                  </a:solidFill>
                </a:rPr>
                <a:t>Association</a:t>
              </a:r>
              <a:r>
                <a:rPr lang="tr-TR" b="1" dirty="0">
                  <a:solidFill>
                    <a:schemeClr val="accent2">
                      <a:lumMod val="90000"/>
                      <a:lumOff val="10000"/>
                    </a:schemeClr>
                  </a:solidFill>
                </a:rPr>
                <a:t> </a:t>
              </a:r>
              <a:r>
                <a:rPr lang="tr-TR" b="1" dirty="0" err="1">
                  <a:solidFill>
                    <a:schemeClr val="accent2">
                      <a:lumMod val="90000"/>
                      <a:lumOff val="10000"/>
                    </a:schemeClr>
                  </a:solidFill>
                </a:rPr>
                <a:t>Visit</a:t>
              </a:r>
              <a:endParaRPr lang="tr-TR" b="1" dirty="0">
                <a:solidFill>
                  <a:schemeClr val="accent2">
                    <a:lumMod val="90000"/>
                    <a:lumOff val="10000"/>
                  </a:schemeClr>
                </a:solidFill>
              </a:endParaRPr>
            </a:p>
          </p:txBody>
        </p:sp>
        <p:sp>
          <p:nvSpPr>
            <p:cNvPr id="17" name="Serbest Form 16"/>
            <p:cNvSpPr/>
            <p:nvPr/>
          </p:nvSpPr>
          <p:spPr>
            <a:xfrm>
              <a:off x="709266" y="3832845"/>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3">
                <a:lumMod val="40000"/>
                <a:lumOff val="60000"/>
              </a:schemeClr>
            </a:solidFill>
          </p:spPr>
          <p:style>
            <a:lnRef idx="2">
              <a:schemeClr val="accent5">
                <a:hueOff val="0"/>
                <a:satOff val="0"/>
                <a:lumOff val="-8515"/>
                <a:alphaOff val="0"/>
              </a:schemeClr>
            </a:lnRef>
            <a:fillRef idx="1">
              <a:scrgbClr r="0" g="0" b="0"/>
            </a:fillRef>
            <a:effectRef idx="0">
              <a:schemeClr val="accent5">
                <a:hueOff val="0"/>
                <a:satOff val="0"/>
                <a:lumOff val="-8515"/>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5</a:t>
              </a:r>
            </a:p>
          </p:txBody>
        </p:sp>
        <p:sp>
          <p:nvSpPr>
            <p:cNvPr id="18" name="Serbest Form 17"/>
            <p:cNvSpPr/>
            <p:nvPr/>
          </p:nvSpPr>
          <p:spPr>
            <a:xfrm>
              <a:off x="1184050" y="3866476"/>
              <a:ext cx="8391749" cy="441908"/>
            </a:xfrm>
            <a:custGeom>
              <a:avLst/>
              <a:gdLst>
                <a:gd name="connsiteX0" fmla="*/ 98126 w 588744"/>
                <a:gd name="connsiteY0" fmla="*/ 0 h 8391749"/>
                <a:gd name="connsiteX1" fmla="*/ 490618 w 588744"/>
                <a:gd name="connsiteY1" fmla="*/ 0 h 8391749"/>
                <a:gd name="connsiteX2" fmla="*/ 588744 w 588744"/>
                <a:gd name="connsiteY2" fmla="*/ 98126 h 8391749"/>
                <a:gd name="connsiteX3" fmla="*/ 588744 w 588744"/>
                <a:gd name="connsiteY3" fmla="*/ 8391749 h 8391749"/>
                <a:gd name="connsiteX4" fmla="*/ 588744 w 588744"/>
                <a:gd name="connsiteY4" fmla="*/ 8391749 h 8391749"/>
                <a:gd name="connsiteX5" fmla="*/ 0 w 588744"/>
                <a:gd name="connsiteY5" fmla="*/ 8391749 h 8391749"/>
                <a:gd name="connsiteX6" fmla="*/ 0 w 588744"/>
                <a:gd name="connsiteY6" fmla="*/ 8391749 h 8391749"/>
                <a:gd name="connsiteX7" fmla="*/ 0 w 588744"/>
                <a:gd name="connsiteY7" fmla="*/ 98126 h 8391749"/>
                <a:gd name="connsiteX8" fmla="*/ 98126 w 588744"/>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744" h="8391749">
                  <a:moveTo>
                    <a:pt x="588744" y="1398658"/>
                  </a:moveTo>
                  <a:lnTo>
                    <a:pt x="588744" y="6993091"/>
                  </a:lnTo>
                  <a:cubicBezTo>
                    <a:pt x="588744" y="7765537"/>
                    <a:pt x="585662" y="8391742"/>
                    <a:pt x="581860" y="8391742"/>
                  </a:cubicBezTo>
                  <a:lnTo>
                    <a:pt x="0" y="8391742"/>
                  </a:lnTo>
                  <a:lnTo>
                    <a:pt x="0" y="8391742"/>
                  </a:lnTo>
                  <a:lnTo>
                    <a:pt x="0" y="7"/>
                  </a:lnTo>
                  <a:lnTo>
                    <a:pt x="0" y="7"/>
                  </a:lnTo>
                  <a:lnTo>
                    <a:pt x="581860" y="7"/>
                  </a:lnTo>
                  <a:cubicBezTo>
                    <a:pt x="585662" y="7"/>
                    <a:pt x="588744" y="626212"/>
                    <a:pt x="588744" y="1398658"/>
                  </a:cubicBezTo>
                  <a:close/>
                </a:path>
              </a:pathLst>
            </a:custGeom>
          </p:spPr>
          <p:style>
            <a:lnRef idx="2">
              <a:schemeClr val="accent5">
                <a:hueOff val="0"/>
                <a:satOff val="0"/>
                <a:lumOff val="-85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40170" rIns="40170" bIns="40171"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Prahova</a:t>
              </a:r>
              <a:r>
                <a:rPr lang="tr-TR" b="1" dirty="0">
                  <a:solidFill>
                    <a:schemeClr val="accent2">
                      <a:lumMod val="90000"/>
                      <a:lumOff val="10000"/>
                    </a:schemeClr>
                  </a:solidFill>
                </a:rPr>
                <a:t> CCI </a:t>
              </a:r>
              <a:r>
                <a:rPr lang="tr-TR" b="1" dirty="0" err="1">
                  <a:solidFill>
                    <a:schemeClr val="accent2">
                      <a:lumMod val="90000"/>
                      <a:lumOff val="10000"/>
                    </a:schemeClr>
                  </a:solidFill>
                </a:rPr>
                <a:t>Visit</a:t>
              </a:r>
              <a:endParaRPr lang="tr-TR" b="1" dirty="0">
                <a:solidFill>
                  <a:schemeClr val="accent2">
                    <a:lumMod val="90000"/>
                    <a:lumOff val="10000"/>
                  </a:schemeClr>
                </a:solidFill>
              </a:endParaRPr>
            </a:p>
          </p:txBody>
        </p:sp>
        <p:sp>
          <p:nvSpPr>
            <p:cNvPr id="19" name="Serbest Form 18"/>
            <p:cNvSpPr/>
            <p:nvPr/>
          </p:nvSpPr>
          <p:spPr>
            <a:xfrm>
              <a:off x="709266" y="4478507"/>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1">
                <a:lumMod val="40000"/>
                <a:lumOff val="60000"/>
              </a:schemeClr>
            </a:solidFill>
          </p:spPr>
          <p:style>
            <a:lnRef idx="2">
              <a:schemeClr val="accent5">
                <a:hueOff val="0"/>
                <a:satOff val="0"/>
                <a:lumOff val="-10644"/>
                <a:alphaOff val="0"/>
              </a:schemeClr>
            </a:lnRef>
            <a:fillRef idx="1">
              <a:scrgbClr r="0" g="0" b="0"/>
            </a:fillRef>
            <a:effectRef idx="0">
              <a:schemeClr val="accent5">
                <a:hueOff val="0"/>
                <a:satOff val="0"/>
                <a:lumOff val="-10644"/>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6</a:t>
              </a:r>
            </a:p>
          </p:txBody>
        </p:sp>
        <p:sp>
          <p:nvSpPr>
            <p:cNvPr id="20" name="Serbest Form 19"/>
            <p:cNvSpPr/>
            <p:nvPr/>
          </p:nvSpPr>
          <p:spPr>
            <a:xfrm>
              <a:off x="1184050" y="4478784"/>
              <a:ext cx="8391749" cy="440871"/>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106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2" numCol="1" spcCol="1270" anchor="ctr" anchorCtr="0">
              <a:noAutofit/>
            </a:bodyPr>
            <a:lstStyle/>
            <a:p>
              <a:pPr marL="171450" lvl="1" indent="-171450" defTabSz="800100">
                <a:lnSpc>
                  <a:spcPct val="90000"/>
                </a:lnSpc>
                <a:spcBef>
                  <a:spcPct val="0"/>
                </a:spcBef>
                <a:spcAft>
                  <a:spcPct val="15000"/>
                </a:spcAft>
                <a:buChar char="••"/>
              </a:pPr>
              <a:r>
                <a:rPr lang="en-US" b="1" dirty="0">
                  <a:solidFill>
                    <a:schemeClr val="accent2">
                      <a:lumMod val="90000"/>
                      <a:lumOff val="10000"/>
                    </a:schemeClr>
                  </a:solidFill>
                </a:rPr>
                <a:t>Cooperation Agreement</a:t>
              </a:r>
              <a:endParaRPr lang="tr-TR" b="1" dirty="0">
                <a:solidFill>
                  <a:schemeClr val="accent2">
                    <a:lumMod val="90000"/>
                    <a:lumOff val="10000"/>
                  </a:schemeClr>
                </a:solidFill>
              </a:endParaRPr>
            </a:p>
          </p:txBody>
        </p:sp>
        <p:sp>
          <p:nvSpPr>
            <p:cNvPr id="21" name="Serbest Form 20"/>
            <p:cNvSpPr/>
            <p:nvPr/>
          </p:nvSpPr>
          <p:spPr>
            <a:xfrm>
              <a:off x="709266" y="5085578"/>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1">
                <a:lumMod val="60000"/>
                <a:lumOff val="40000"/>
              </a:schemeClr>
            </a:solidFill>
          </p:spPr>
          <p:style>
            <a:lnRef idx="2">
              <a:schemeClr val="accent5">
                <a:hueOff val="0"/>
                <a:satOff val="0"/>
                <a:lumOff val="-12773"/>
                <a:alphaOff val="0"/>
              </a:schemeClr>
            </a:lnRef>
            <a:fillRef idx="1">
              <a:scrgbClr r="0" g="0" b="0"/>
            </a:fillRef>
            <a:effectRef idx="0">
              <a:schemeClr val="accent5">
                <a:hueOff val="0"/>
                <a:satOff val="0"/>
                <a:lumOff val="-12773"/>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7</a:t>
              </a:r>
            </a:p>
          </p:txBody>
        </p:sp>
        <p:sp>
          <p:nvSpPr>
            <p:cNvPr id="22" name="Serbest Form 21"/>
            <p:cNvSpPr/>
            <p:nvPr/>
          </p:nvSpPr>
          <p:spPr>
            <a:xfrm>
              <a:off x="1184050" y="5085580"/>
              <a:ext cx="8391749" cy="440872"/>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127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3" numCol="1" spcCol="1270" anchor="ctr" anchorCtr="0">
              <a:noAutofit/>
            </a:bodyPr>
            <a:lstStyle/>
            <a:p>
              <a:pPr marL="171450" lvl="1" indent="-171450" defTabSz="800100">
                <a:lnSpc>
                  <a:spcPct val="90000"/>
                </a:lnSpc>
                <a:spcBef>
                  <a:spcPct val="0"/>
                </a:spcBef>
                <a:spcAft>
                  <a:spcPct val="15000"/>
                </a:spcAft>
                <a:buChar char="••"/>
              </a:pPr>
              <a:r>
                <a:rPr lang="en-US" b="1" dirty="0">
                  <a:solidFill>
                    <a:schemeClr val="accent2">
                      <a:lumMod val="90000"/>
                      <a:lumOff val="10000"/>
                    </a:schemeClr>
                  </a:solidFill>
                </a:rPr>
                <a:t>Visit to Ploiesti Industrial Park</a:t>
              </a:r>
              <a:endParaRPr lang="tr-TR" b="1" dirty="0">
                <a:solidFill>
                  <a:schemeClr val="accent2">
                    <a:lumMod val="90000"/>
                    <a:lumOff val="10000"/>
                  </a:schemeClr>
                </a:solidFill>
              </a:endParaRPr>
            </a:p>
          </p:txBody>
        </p:sp>
        <p:sp>
          <p:nvSpPr>
            <p:cNvPr id="23" name="Serbest Form 22"/>
            <p:cNvSpPr/>
            <p:nvPr/>
          </p:nvSpPr>
          <p:spPr>
            <a:xfrm>
              <a:off x="709266" y="5692375"/>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1"/>
            </a:solidFill>
          </p:spPr>
          <p:style>
            <a:lnRef idx="2">
              <a:schemeClr val="accent5">
                <a:hueOff val="0"/>
                <a:satOff val="0"/>
                <a:lumOff val="-14902"/>
                <a:alphaOff val="0"/>
              </a:schemeClr>
            </a:lnRef>
            <a:fillRef idx="1">
              <a:scrgbClr r="0" g="0" b="0"/>
            </a:fillRef>
            <a:effectRef idx="0">
              <a:schemeClr val="accent5">
                <a:hueOff val="0"/>
                <a:satOff val="0"/>
                <a:lumOff val="-14902"/>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8</a:t>
              </a:r>
            </a:p>
          </p:txBody>
        </p:sp>
        <p:sp>
          <p:nvSpPr>
            <p:cNvPr id="24" name="Serbest Form 23"/>
            <p:cNvSpPr/>
            <p:nvPr/>
          </p:nvSpPr>
          <p:spPr>
            <a:xfrm>
              <a:off x="1184050" y="5692375"/>
              <a:ext cx="8391749" cy="440872"/>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1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3"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Thanks</a:t>
              </a:r>
              <a:endParaRPr lang="tr-TR" b="1" dirty="0">
                <a:solidFill>
                  <a:schemeClr val="accent2">
                    <a:lumMod val="90000"/>
                    <a:lumOff val="10000"/>
                  </a:schemeClr>
                </a:solidFill>
              </a:endParaRPr>
            </a:p>
          </p:txBody>
        </p:sp>
      </p:gr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pic>
        <p:nvPicPr>
          <p:cNvPr id="11" name="Resim 10"/>
          <p:cNvPicPr>
            <a:picLocks noChangeAspect="1"/>
          </p:cNvPicPr>
          <p:nvPr/>
        </p:nvPicPr>
        <p:blipFill rotWithShape="1">
          <a:blip r:embed="rId3"/>
          <a:srcRect l="24602" t="4885" r="24619" b="4799"/>
          <a:stretch/>
        </p:blipFill>
        <p:spPr>
          <a:xfrm>
            <a:off x="115910" y="6400566"/>
            <a:ext cx="444194" cy="444194"/>
          </a:xfrm>
          <a:prstGeom prst="rect">
            <a:avLst/>
          </a:prstGeom>
        </p:spPr>
      </p:pic>
      <p:sp>
        <p:nvSpPr>
          <p:cNvPr id="12" name="Footer Placeholder 3"/>
          <p:cNvSpPr>
            <a:spLocks noGrp="1"/>
          </p:cNvSpPr>
          <p:nvPr>
            <p:ph type="ftr" sz="quarter" idx="11"/>
          </p:nvPr>
        </p:nvSpPr>
        <p:spPr>
          <a:xfrm>
            <a:off x="435838" y="6440100"/>
            <a:ext cx="4613240"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spTree>
    <p:extLst>
      <p:ext uri="{BB962C8B-B14F-4D97-AF65-F5344CB8AC3E}">
        <p14:creationId xmlns:p14="http://schemas.microsoft.com/office/powerpoint/2010/main" val="38353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The Chairman of the Board of Directors Mr. </a:t>
            </a:r>
            <a:r>
              <a:rPr lang="en-US" dirty="0" err="1">
                <a:solidFill>
                  <a:schemeClr val="accent2">
                    <a:lumMod val="90000"/>
                    <a:lumOff val="10000"/>
                  </a:schemeClr>
                </a:solidFill>
              </a:rPr>
              <a:t>Süleyman</a:t>
            </a:r>
            <a:r>
              <a:rPr lang="en-US" dirty="0">
                <a:solidFill>
                  <a:schemeClr val="accent2">
                    <a:lumMod val="90000"/>
                    <a:lumOff val="10000"/>
                  </a:schemeClr>
                </a:solidFill>
              </a:rPr>
              <a:t> KOZUVA and </a:t>
            </a:r>
            <a:r>
              <a:rPr lang="tr-TR" dirty="0" err="1">
                <a:solidFill>
                  <a:schemeClr val="accent2">
                    <a:lumMod val="90000"/>
                    <a:lumOff val="10000"/>
                  </a:schemeClr>
                </a:solidFill>
              </a:rPr>
              <a:t>the</a:t>
            </a:r>
            <a:r>
              <a:rPr lang="tr-TR" dirty="0">
                <a:solidFill>
                  <a:schemeClr val="accent2">
                    <a:lumMod val="90000"/>
                    <a:lumOff val="10000"/>
                  </a:schemeClr>
                </a:solidFill>
              </a:rPr>
              <a:t> </a:t>
            </a:r>
            <a:r>
              <a:rPr lang="en-US" dirty="0">
                <a:solidFill>
                  <a:schemeClr val="accent2">
                    <a:lumMod val="90000"/>
                    <a:lumOff val="10000"/>
                  </a:schemeClr>
                </a:solidFill>
              </a:rPr>
              <a:t>Assembly Mr. </a:t>
            </a:r>
            <a:r>
              <a:rPr lang="en-US" dirty="0" err="1">
                <a:solidFill>
                  <a:schemeClr val="accent2">
                    <a:lumMod val="90000"/>
                    <a:lumOff val="10000"/>
                  </a:schemeClr>
                </a:solidFill>
              </a:rPr>
              <a:t>Hacı</a:t>
            </a:r>
            <a:r>
              <a:rPr lang="en-US" dirty="0">
                <a:solidFill>
                  <a:schemeClr val="accent2">
                    <a:lumMod val="90000"/>
                    <a:lumOff val="10000"/>
                  </a:schemeClr>
                </a:solidFill>
              </a:rPr>
              <a:t> Mehmet ERDOĞAN and the Members of the Board of Directors; The Ambassador of Romania visited Mr</a:t>
            </a:r>
            <a:r>
              <a:rPr lang="tr-TR" dirty="0">
                <a:solidFill>
                  <a:schemeClr val="accent2">
                    <a:lumMod val="90000"/>
                    <a:lumOff val="10000"/>
                  </a:schemeClr>
                </a:solidFill>
              </a:rPr>
              <a:t>s</a:t>
            </a:r>
            <a:r>
              <a:rPr lang="en-US" dirty="0">
                <a:solidFill>
                  <a:schemeClr val="accent2">
                    <a:lumMod val="90000"/>
                    <a:lumOff val="10000"/>
                  </a:schemeClr>
                </a:solidFill>
              </a:rPr>
              <a:t>. </a:t>
            </a:r>
            <a:r>
              <a:rPr lang="en-US" dirty="0" err="1">
                <a:solidFill>
                  <a:schemeClr val="accent2">
                    <a:lumMod val="90000"/>
                    <a:lumOff val="10000"/>
                  </a:schemeClr>
                </a:solidFill>
              </a:rPr>
              <a:t>Füsun</a:t>
            </a:r>
            <a:r>
              <a:rPr lang="en-US" dirty="0">
                <a:solidFill>
                  <a:schemeClr val="accent2">
                    <a:lumMod val="90000"/>
                    <a:lumOff val="10000"/>
                  </a:schemeClr>
                </a:solidFill>
              </a:rPr>
              <a:t> ARAMAZ in h</a:t>
            </a:r>
            <a:r>
              <a:rPr lang="tr-TR" dirty="0">
                <a:solidFill>
                  <a:schemeClr val="accent2">
                    <a:lumMod val="90000"/>
                    <a:lumOff val="10000"/>
                  </a:schemeClr>
                </a:solidFill>
              </a:rPr>
              <a:t>er</a:t>
            </a:r>
            <a:r>
              <a:rPr lang="en-US" dirty="0">
                <a:solidFill>
                  <a:schemeClr val="accent2">
                    <a:lumMod val="90000"/>
                    <a:lumOff val="10000"/>
                  </a:schemeClr>
                </a:solidFill>
              </a:rPr>
              <a:t> office and expressed our intention to increase our trade volume with Romania.</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r>
              <a:rPr lang="en-US" dirty="0">
                <a:solidFill>
                  <a:schemeClr val="accent2">
                    <a:lumMod val="90000"/>
                    <a:lumOff val="10000"/>
                  </a:schemeClr>
                </a:solidFill>
              </a:rPr>
              <a:t>Negotiations, Mr</a:t>
            </a:r>
            <a:r>
              <a:rPr lang="tr-TR" dirty="0">
                <a:solidFill>
                  <a:schemeClr val="accent2">
                    <a:lumMod val="90000"/>
                    <a:lumOff val="10000"/>
                  </a:schemeClr>
                </a:solidFill>
              </a:rPr>
              <a:t>s</a:t>
            </a:r>
            <a:r>
              <a:rPr lang="en-US" dirty="0">
                <a:solidFill>
                  <a:schemeClr val="accent2">
                    <a:lumMod val="90000"/>
                    <a:lumOff val="10000"/>
                  </a:schemeClr>
                </a:solidFill>
              </a:rPr>
              <a:t>. </a:t>
            </a:r>
            <a:r>
              <a:rPr lang="en-US" dirty="0" err="1">
                <a:solidFill>
                  <a:schemeClr val="accent2">
                    <a:lumMod val="90000"/>
                    <a:lumOff val="10000"/>
                  </a:schemeClr>
                </a:solidFill>
              </a:rPr>
              <a:t>Sude</a:t>
            </a:r>
            <a:r>
              <a:rPr lang="en-US" dirty="0">
                <a:solidFill>
                  <a:schemeClr val="accent2">
                    <a:lumMod val="90000"/>
                    <a:lumOff val="10000"/>
                  </a:schemeClr>
                </a:solidFill>
              </a:rPr>
              <a:t> </a:t>
            </a:r>
            <a:r>
              <a:rPr lang="en-US" dirty="0" err="1">
                <a:solidFill>
                  <a:schemeClr val="accent2">
                    <a:lumMod val="90000"/>
                    <a:lumOff val="10000"/>
                  </a:schemeClr>
                </a:solidFill>
              </a:rPr>
              <a:t>Gürcan</a:t>
            </a:r>
            <a:r>
              <a:rPr lang="en-US" dirty="0">
                <a:solidFill>
                  <a:schemeClr val="accent2">
                    <a:lumMod val="90000"/>
                    <a:lumOff val="10000"/>
                  </a:schemeClr>
                </a:solidFill>
              </a:rPr>
              <a:t>, our Romanian Trade Consultant, also participated.</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3</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361800"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T. C. Ambassador of Romania, Mr. </a:t>
            </a:r>
            <a:r>
              <a:rPr lang="en-US" sz="2400" b="1" dirty="0" err="1">
                <a:solidFill>
                  <a:schemeClr val="accent1"/>
                </a:solidFill>
              </a:rPr>
              <a:t>Füsun</a:t>
            </a:r>
            <a:r>
              <a:rPr lang="en-US" sz="2400" b="1" dirty="0">
                <a:solidFill>
                  <a:schemeClr val="accent1"/>
                </a:solidFill>
              </a:rPr>
              <a:t> </a:t>
            </a:r>
            <a:r>
              <a:rPr lang="en-US" sz="2400" b="1" dirty="0" err="1">
                <a:solidFill>
                  <a:schemeClr val="accent1"/>
                </a:solidFill>
              </a:rPr>
              <a:t>Aramaz's</a:t>
            </a:r>
            <a:r>
              <a:rPr lang="en-US" sz="2400" b="1" dirty="0">
                <a:solidFill>
                  <a:schemeClr val="accent1"/>
                </a:solidFill>
              </a:rPr>
              <a:t> visit</a:t>
            </a:r>
            <a:endParaRPr lang="tr-TR" sz="1800" dirty="0">
              <a:solidFill>
                <a:schemeClr val="accent1"/>
              </a:solidFill>
            </a:endParaRPr>
          </a:p>
        </p:txBody>
      </p:sp>
      <p:pic>
        <p:nvPicPr>
          <p:cNvPr id="7" name="Resim 6">
            <a:extLst>
              <a:ext uri="{FF2B5EF4-FFF2-40B4-BE49-F238E27FC236}">
                <a16:creationId xmlns:a16="http://schemas.microsoft.com/office/drawing/2014/main" id="{9D5D0074-CDF7-41F4-98E8-364A2CCAA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5" y="3835654"/>
            <a:ext cx="3714423" cy="2476282"/>
          </a:xfrm>
          <a:prstGeom prst="rect">
            <a:avLst/>
          </a:prstGeom>
        </p:spPr>
      </p:pic>
      <p:pic>
        <p:nvPicPr>
          <p:cNvPr id="8" name="Resim 7">
            <a:extLst>
              <a:ext uri="{FF2B5EF4-FFF2-40B4-BE49-F238E27FC236}">
                <a16:creationId xmlns:a16="http://schemas.microsoft.com/office/drawing/2014/main" id="{9ACE5F79-1342-49C2-B7DA-96F639FAB0D5}"/>
              </a:ext>
            </a:extLst>
          </p:cNvPr>
          <p:cNvPicPr>
            <a:picLocks noChangeAspect="1"/>
          </p:cNvPicPr>
          <p:nvPr/>
        </p:nvPicPr>
        <p:blipFill rotWithShape="1">
          <a:blip r:embed="rId5"/>
          <a:srcRect l="17391" t="12067" r="16887" b="9297"/>
          <a:stretch/>
        </p:blipFill>
        <p:spPr>
          <a:xfrm>
            <a:off x="4953000" y="3838577"/>
            <a:ext cx="3714423" cy="2498687"/>
          </a:xfrm>
          <a:prstGeom prst="rect">
            <a:avLst/>
          </a:prstGeom>
        </p:spPr>
      </p:pic>
    </p:spTree>
    <p:extLst>
      <p:ext uri="{BB962C8B-B14F-4D97-AF65-F5344CB8AC3E}">
        <p14:creationId xmlns:p14="http://schemas.microsoft.com/office/powerpoint/2010/main" val="3591804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Prior to the Economic Forum, Mr. Mihai </a:t>
            </a:r>
            <a:r>
              <a:rPr lang="en-US" dirty="0" err="1">
                <a:solidFill>
                  <a:schemeClr val="accent2">
                    <a:lumMod val="90000"/>
                    <a:lumOff val="10000"/>
                  </a:schemeClr>
                </a:solidFill>
              </a:rPr>
              <a:t>Daraban</a:t>
            </a:r>
            <a:r>
              <a:rPr lang="en-US" dirty="0">
                <a:solidFill>
                  <a:schemeClr val="accent2">
                    <a:lumMod val="90000"/>
                    <a:lumOff val="10000"/>
                  </a:schemeClr>
                </a:solidFill>
              </a:rPr>
              <a:t>, President of the Romanian Chamber of Commerce and Industry, hosted our Board of Directors in his office.</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4</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7" y="6440100"/>
            <a:ext cx="4812023"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Ekonomic</a:t>
            </a:r>
            <a:r>
              <a:rPr lang="tr-TR" sz="2400" b="1" dirty="0">
                <a:solidFill>
                  <a:schemeClr val="accent1"/>
                </a:solidFill>
              </a:rPr>
              <a:t> Forum</a:t>
            </a:r>
          </a:p>
        </p:txBody>
      </p:sp>
      <p:pic>
        <p:nvPicPr>
          <p:cNvPr id="4" name="Resim 3">
            <a:extLst>
              <a:ext uri="{FF2B5EF4-FFF2-40B4-BE49-F238E27FC236}">
                <a16:creationId xmlns:a16="http://schemas.microsoft.com/office/drawing/2014/main" id="{F25E1786-AC72-480F-A58F-A6AC8BB5F8E9}"/>
              </a:ext>
            </a:extLst>
          </p:cNvPr>
          <p:cNvPicPr>
            <a:picLocks noChangeAspect="1"/>
          </p:cNvPicPr>
          <p:nvPr/>
        </p:nvPicPr>
        <p:blipFill rotWithShape="1">
          <a:blip r:embed="rId4"/>
          <a:srcRect l="16589" t="12422" r="16887" b="12067"/>
          <a:stretch/>
        </p:blipFill>
        <p:spPr>
          <a:xfrm>
            <a:off x="681038" y="3043272"/>
            <a:ext cx="4049988" cy="2584603"/>
          </a:xfrm>
          <a:prstGeom prst="rect">
            <a:avLst/>
          </a:prstGeom>
        </p:spPr>
      </p:pic>
      <p:pic>
        <p:nvPicPr>
          <p:cNvPr id="6" name="Resim 5">
            <a:extLst>
              <a:ext uri="{FF2B5EF4-FFF2-40B4-BE49-F238E27FC236}">
                <a16:creationId xmlns:a16="http://schemas.microsoft.com/office/drawing/2014/main" id="{547562DE-9382-4B66-A490-EAC977CE793C}"/>
              </a:ext>
            </a:extLst>
          </p:cNvPr>
          <p:cNvPicPr>
            <a:picLocks noChangeAspect="1"/>
          </p:cNvPicPr>
          <p:nvPr/>
        </p:nvPicPr>
        <p:blipFill rotWithShape="1">
          <a:blip r:embed="rId5"/>
          <a:srcRect l="18194" t="10519" r="16887" b="12696"/>
          <a:stretch/>
        </p:blipFill>
        <p:spPr>
          <a:xfrm>
            <a:off x="4945251" y="3043272"/>
            <a:ext cx="3886667" cy="2584603"/>
          </a:xfrm>
          <a:prstGeom prst="rect">
            <a:avLst/>
          </a:prstGeom>
        </p:spPr>
      </p:pic>
    </p:spTree>
    <p:extLst>
      <p:ext uri="{BB962C8B-B14F-4D97-AF65-F5344CB8AC3E}">
        <p14:creationId xmlns:p14="http://schemas.microsoft.com/office/powerpoint/2010/main" val="2429432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In cooperation with the </a:t>
            </a:r>
            <a:r>
              <a:rPr lang="en-US" dirty="0" err="1">
                <a:solidFill>
                  <a:schemeClr val="accent2">
                    <a:lumMod val="90000"/>
                    <a:lumOff val="10000"/>
                  </a:schemeClr>
                </a:solidFill>
              </a:rPr>
              <a:t>Çerkezköy</a:t>
            </a:r>
            <a:r>
              <a:rPr lang="en-US" dirty="0">
                <a:solidFill>
                  <a:schemeClr val="accent2">
                    <a:lumMod val="90000"/>
                    <a:lumOff val="10000"/>
                  </a:schemeClr>
                </a:solidFill>
              </a:rPr>
              <a:t> Chamber of Commerce and Industry and the Romanian Chamber of Commerce and Industry, an economic forum was organized in Romania with the participation of Romanian and Turkish businessmen. At the Economic Forum, participants were informed about investment opportunities and export opportunities in Romania.</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5</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Ekonomic</a:t>
            </a:r>
            <a:r>
              <a:rPr lang="tr-TR" sz="2400" b="1" dirty="0">
                <a:solidFill>
                  <a:schemeClr val="accent1"/>
                </a:solidFill>
              </a:rPr>
              <a:t> Forum</a:t>
            </a:r>
            <a:endParaRPr lang="tr-TR" sz="1800" dirty="0">
              <a:solidFill>
                <a:schemeClr val="accent1"/>
              </a:solidFill>
            </a:endParaRPr>
          </a:p>
        </p:txBody>
      </p:sp>
      <p:pic>
        <p:nvPicPr>
          <p:cNvPr id="4" name="Resim 3">
            <a:extLst>
              <a:ext uri="{FF2B5EF4-FFF2-40B4-BE49-F238E27FC236}">
                <a16:creationId xmlns:a16="http://schemas.microsoft.com/office/drawing/2014/main" id="{F0552C1B-F70C-4ABD-99EB-441864B40B72}"/>
              </a:ext>
            </a:extLst>
          </p:cNvPr>
          <p:cNvPicPr>
            <a:picLocks noChangeAspect="1"/>
          </p:cNvPicPr>
          <p:nvPr/>
        </p:nvPicPr>
        <p:blipFill rotWithShape="1">
          <a:blip r:embed="rId4"/>
          <a:srcRect l="16855" t="12067" r="16522" b="9297"/>
          <a:stretch/>
        </p:blipFill>
        <p:spPr>
          <a:xfrm>
            <a:off x="749095" y="3304818"/>
            <a:ext cx="3885635" cy="2578546"/>
          </a:xfrm>
          <a:prstGeom prst="rect">
            <a:avLst/>
          </a:prstGeom>
        </p:spPr>
      </p:pic>
      <p:pic>
        <p:nvPicPr>
          <p:cNvPr id="6" name="Resim 5">
            <a:extLst>
              <a:ext uri="{FF2B5EF4-FFF2-40B4-BE49-F238E27FC236}">
                <a16:creationId xmlns:a16="http://schemas.microsoft.com/office/drawing/2014/main" id="{1537E803-6BB4-4A7A-A55F-ECE931FAC54F}"/>
              </a:ext>
            </a:extLst>
          </p:cNvPr>
          <p:cNvPicPr>
            <a:picLocks noChangeAspect="1"/>
          </p:cNvPicPr>
          <p:nvPr/>
        </p:nvPicPr>
        <p:blipFill rotWithShape="1">
          <a:blip r:embed="rId5"/>
          <a:srcRect l="16187" t="14606" r="16887" b="10203"/>
          <a:stretch/>
        </p:blipFill>
        <p:spPr>
          <a:xfrm>
            <a:off x="4953000" y="3304818"/>
            <a:ext cx="4082172" cy="2578546"/>
          </a:xfrm>
          <a:prstGeom prst="rect">
            <a:avLst/>
          </a:prstGeom>
        </p:spPr>
      </p:pic>
    </p:spTree>
    <p:extLst>
      <p:ext uri="{BB962C8B-B14F-4D97-AF65-F5344CB8AC3E}">
        <p14:creationId xmlns:p14="http://schemas.microsoft.com/office/powerpoint/2010/main" val="1612623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err="1">
                <a:solidFill>
                  <a:schemeClr val="accent2">
                    <a:lumMod val="90000"/>
                    <a:lumOff val="10000"/>
                  </a:schemeClr>
                </a:solidFill>
              </a:rPr>
              <a:t>Çerkezköy</a:t>
            </a:r>
            <a:r>
              <a:rPr lang="en-US" dirty="0">
                <a:solidFill>
                  <a:schemeClr val="accent2">
                    <a:lumMod val="90000"/>
                    <a:lumOff val="10000"/>
                  </a:schemeClr>
                </a:solidFill>
              </a:rPr>
              <a:t> </a:t>
            </a:r>
            <a:r>
              <a:rPr lang="tr-TR" dirty="0">
                <a:solidFill>
                  <a:schemeClr val="accent2">
                    <a:lumMod val="90000"/>
                    <a:lumOff val="10000"/>
                  </a:schemeClr>
                </a:solidFill>
              </a:rPr>
              <a:t>CCI</a:t>
            </a:r>
            <a:r>
              <a:rPr lang="en-US" dirty="0">
                <a:solidFill>
                  <a:schemeClr val="accent2">
                    <a:lumMod val="90000"/>
                    <a:lumOff val="10000"/>
                  </a:schemeClr>
                </a:solidFill>
              </a:rPr>
              <a:t> member companies came together with Romanian companies within the scope of </a:t>
            </a:r>
            <a:r>
              <a:rPr lang="tr-TR" dirty="0">
                <a:solidFill>
                  <a:schemeClr val="accent2">
                    <a:lumMod val="90000"/>
                    <a:lumOff val="10000"/>
                  </a:schemeClr>
                </a:solidFill>
              </a:rPr>
              <a:t>B2B </a:t>
            </a:r>
            <a:r>
              <a:rPr lang="tr-TR" dirty="0" err="1">
                <a:solidFill>
                  <a:schemeClr val="accent2">
                    <a:lumMod val="90000"/>
                    <a:lumOff val="10000"/>
                  </a:schemeClr>
                </a:solidFill>
              </a:rPr>
              <a:t>meetings</a:t>
            </a:r>
            <a:r>
              <a:rPr lang="tr-TR" dirty="0">
                <a:solidFill>
                  <a:schemeClr val="accent2">
                    <a:lumMod val="90000"/>
                    <a:lumOff val="10000"/>
                  </a:schemeClr>
                </a:solidFill>
              </a:rPr>
              <a:t> </a:t>
            </a:r>
            <a:r>
              <a:rPr lang="en-US" dirty="0">
                <a:solidFill>
                  <a:schemeClr val="accent2">
                    <a:lumMod val="90000"/>
                    <a:lumOff val="10000"/>
                  </a:schemeClr>
                </a:solidFill>
              </a:rPr>
              <a:t>and made contacts with export and investment issues.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6</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Bilateral</a:t>
            </a:r>
            <a:r>
              <a:rPr lang="tr-TR" sz="2400" b="1" dirty="0">
                <a:solidFill>
                  <a:schemeClr val="accent1"/>
                </a:solidFill>
              </a:rPr>
              <a:t> Business </a:t>
            </a:r>
            <a:r>
              <a:rPr lang="tr-TR" sz="2400" b="1" dirty="0" err="1">
                <a:solidFill>
                  <a:schemeClr val="accent1"/>
                </a:solidFill>
              </a:rPr>
              <a:t>Meetings</a:t>
            </a:r>
            <a:endParaRPr lang="tr-TR" sz="1800" dirty="0">
              <a:solidFill>
                <a:schemeClr val="accent1"/>
              </a:solidFill>
            </a:endParaRPr>
          </a:p>
        </p:txBody>
      </p:sp>
      <p:pic>
        <p:nvPicPr>
          <p:cNvPr id="7" name="Resim 6">
            <a:extLst>
              <a:ext uri="{FF2B5EF4-FFF2-40B4-BE49-F238E27FC236}">
                <a16:creationId xmlns:a16="http://schemas.microsoft.com/office/drawing/2014/main" id="{47FFDBA9-005F-4A7D-B209-6E18F24F2999}"/>
              </a:ext>
            </a:extLst>
          </p:cNvPr>
          <p:cNvPicPr>
            <a:picLocks noChangeAspect="1"/>
          </p:cNvPicPr>
          <p:nvPr/>
        </p:nvPicPr>
        <p:blipFill rotWithShape="1">
          <a:blip r:embed="rId4"/>
          <a:srcRect l="25150" t="19182" r="29766" b="12067"/>
          <a:stretch/>
        </p:blipFill>
        <p:spPr>
          <a:xfrm>
            <a:off x="455257" y="2639078"/>
            <a:ext cx="1903780" cy="1632258"/>
          </a:xfrm>
          <a:prstGeom prst="rect">
            <a:avLst/>
          </a:prstGeom>
        </p:spPr>
      </p:pic>
      <p:pic>
        <p:nvPicPr>
          <p:cNvPr id="8" name="Resim 7">
            <a:extLst>
              <a:ext uri="{FF2B5EF4-FFF2-40B4-BE49-F238E27FC236}">
                <a16:creationId xmlns:a16="http://schemas.microsoft.com/office/drawing/2014/main" id="{8FEA9B1B-B7D0-4B4B-919B-E626D8183C60}"/>
              </a:ext>
            </a:extLst>
          </p:cNvPr>
          <p:cNvPicPr>
            <a:picLocks noChangeAspect="1"/>
          </p:cNvPicPr>
          <p:nvPr/>
        </p:nvPicPr>
        <p:blipFill rotWithShape="1">
          <a:blip r:embed="rId5"/>
          <a:srcRect l="18060" t="22063" r="22274" b="12067"/>
          <a:stretch/>
        </p:blipFill>
        <p:spPr>
          <a:xfrm>
            <a:off x="2305808" y="2584786"/>
            <a:ext cx="2423270" cy="1347623"/>
          </a:xfrm>
          <a:prstGeom prst="rect">
            <a:avLst/>
          </a:prstGeom>
        </p:spPr>
      </p:pic>
      <p:pic>
        <p:nvPicPr>
          <p:cNvPr id="11" name="Resim 10">
            <a:extLst>
              <a:ext uri="{FF2B5EF4-FFF2-40B4-BE49-F238E27FC236}">
                <a16:creationId xmlns:a16="http://schemas.microsoft.com/office/drawing/2014/main" id="{66E830A6-8278-49F7-87F2-F9D36059B7EA}"/>
              </a:ext>
            </a:extLst>
          </p:cNvPr>
          <p:cNvPicPr>
            <a:picLocks noChangeAspect="1"/>
          </p:cNvPicPr>
          <p:nvPr/>
        </p:nvPicPr>
        <p:blipFill rotWithShape="1">
          <a:blip r:embed="rId6"/>
          <a:srcRect l="21234" t="29120" r="32709" b="10204"/>
          <a:stretch/>
        </p:blipFill>
        <p:spPr>
          <a:xfrm>
            <a:off x="415292" y="3932409"/>
            <a:ext cx="2203718" cy="1632260"/>
          </a:xfrm>
          <a:prstGeom prst="rect">
            <a:avLst/>
          </a:prstGeom>
        </p:spPr>
      </p:pic>
      <p:pic>
        <p:nvPicPr>
          <p:cNvPr id="13" name="Resim 12">
            <a:extLst>
              <a:ext uri="{FF2B5EF4-FFF2-40B4-BE49-F238E27FC236}">
                <a16:creationId xmlns:a16="http://schemas.microsoft.com/office/drawing/2014/main" id="{D23E233F-41A9-48EA-8BF9-38FA979C11CE}"/>
              </a:ext>
            </a:extLst>
          </p:cNvPr>
          <p:cNvPicPr>
            <a:picLocks noChangeAspect="1"/>
          </p:cNvPicPr>
          <p:nvPr/>
        </p:nvPicPr>
        <p:blipFill rotWithShape="1">
          <a:blip r:embed="rId7"/>
          <a:srcRect l="26094" t="30408" r="27524" b="14249"/>
          <a:stretch/>
        </p:blipFill>
        <p:spPr>
          <a:xfrm>
            <a:off x="4721099" y="3822673"/>
            <a:ext cx="2108914" cy="1414754"/>
          </a:xfrm>
          <a:prstGeom prst="rect">
            <a:avLst/>
          </a:prstGeom>
        </p:spPr>
      </p:pic>
      <p:pic>
        <p:nvPicPr>
          <p:cNvPr id="16" name="Resim 15">
            <a:extLst>
              <a:ext uri="{FF2B5EF4-FFF2-40B4-BE49-F238E27FC236}">
                <a16:creationId xmlns:a16="http://schemas.microsoft.com/office/drawing/2014/main" id="{7FC89AB6-56B8-40DE-B78B-564D28815DDF}"/>
              </a:ext>
            </a:extLst>
          </p:cNvPr>
          <p:cNvPicPr>
            <a:picLocks noChangeAspect="1"/>
          </p:cNvPicPr>
          <p:nvPr/>
        </p:nvPicPr>
        <p:blipFill rotWithShape="1">
          <a:blip r:embed="rId8"/>
          <a:srcRect l="21539" t="14057" r="21873" b="12067"/>
          <a:stretch/>
        </p:blipFill>
        <p:spPr>
          <a:xfrm>
            <a:off x="6793730" y="3665481"/>
            <a:ext cx="2141677" cy="1571946"/>
          </a:xfrm>
          <a:prstGeom prst="rect">
            <a:avLst/>
          </a:prstGeom>
        </p:spPr>
      </p:pic>
      <p:pic>
        <p:nvPicPr>
          <p:cNvPr id="20" name="Resim 19">
            <a:extLst>
              <a:ext uri="{FF2B5EF4-FFF2-40B4-BE49-F238E27FC236}">
                <a16:creationId xmlns:a16="http://schemas.microsoft.com/office/drawing/2014/main" id="{47336822-FFC4-476B-94B7-C02C2E58D57B}"/>
              </a:ext>
            </a:extLst>
          </p:cNvPr>
          <p:cNvPicPr>
            <a:picLocks noChangeAspect="1"/>
          </p:cNvPicPr>
          <p:nvPr/>
        </p:nvPicPr>
        <p:blipFill rotWithShape="1">
          <a:blip r:embed="rId9"/>
          <a:srcRect l="21940" t="32690" r="23453" b="12067"/>
          <a:stretch/>
        </p:blipFill>
        <p:spPr>
          <a:xfrm>
            <a:off x="6805359" y="2626039"/>
            <a:ext cx="2089306" cy="1384089"/>
          </a:xfrm>
          <a:prstGeom prst="rect">
            <a:avLst/>
          </a:prstGeom>
        </p:spPr>
      </p:pic>
      <p:pic>
        <p:nvPicPr>
          <p:cNvPr id="21" name="Resim 20">
            <a:extLst>
              <a:ext uri="{FF2B5EF4-FFF2-40B4-BE49-F238E27FC236}">
                <a16:creationId xmlns:a16="http://schemas.microsoft.com/office/drawing/2014/main" id="{BE5E4091-CE74-48A8-AF1C-E6F8D34A997A}"/>
              </a:ext>
            </a:extLst>
          </p:cNvPr>
          <p:cNvPicPr>
            <a:picLocks noChangeAspect="1"/>
          </p:cNvPicPr>
          <p:nvPr/>
        </p:nvPicPr>
        <p:blipFill rotWithShape="1">
          <a:blip r:embed="rId10"/>
          <a:srcRect l="23453" t="32690" r="26287" b="12067"/>
          <a:stretch/>
        </p:blipFill>
        <p:spPr>
          <a:xfrm>
            <a:off x="4661632" y="2586763"/>
            <a:ext cx="2197494" cy="1358010"/>
          </a:xfrm>
          <a:prstGeom prst="rect">
            <a:avLst/>
          </a:prstGeom>
        </p:spPr>
      </p:pic>
      <p:pic>
        <p:nvPicPr>
          <p:cNvPr id="17" name="Resim 16">
            <a:extLst>
              <a:ext uri="{FF2B5EF4-FFF2-40B4-BE49-F238E27FC236}">
                <a16:creationId xmlns:a16="http://schemas.microsoft.com/office/drawing/2014/main" id="{72C22531-B267-4AC2-BA0D-93C61F3F7959}"/>
              </a:ext>
            </a:extLst>
          </p:cNvPr>
          <p:cNvPicPr>
            <a:picLocks noChangeAspect="1"/>
          </p:cNvPicPr>
          <p:nvPr/>
        </p:nvPicPr>
        <p:blipFill rotWithShape="1">
          <a:blip r:embed="rId11"/>
          <a:srcRect l="17926" t="19702" r="20669" b="11575"/>
          <a:stretch/>
        </p:blipFill>
        <p:spPr>
          <a:xfrm>
            <a:off x="4648259" y="5030486"/>
            <a:ext cx="2033783" cy="1279722"/>
          </a:xfrm>
          <a:prstGeom prst="rect">
            <a:avLst/>
          </a:prstGeom>
        </p:spPr>
      </p:pic>
      <p:pic>
        <p:nvPicPr>
          <p:cNvPr id="22" name="Resim 21">
            <a:extLst>
              <a:ext uri="{FF2B5EF4-FFF2-40B4-BE49-F238E27FC236}">
                <a16:creationId xmlns:a16="http://schemas.microsoft.com/office/drawing/2014/main" id="{2BD0D0C9-DB52-41CF-A0D7-C5A21BFB95BE}"/>
              </a:ext>
            </a:extLst>
          </p:cNvPr>
          <p:cNvPicPr>
            <a:picLocks noChangeAspect="1"/>
          </p:cNvPicPr>
          <p:nvPr/>
        </p:nvPicPr>
        <p:blipFill rotWithShape="1">
          <a:blip r:embed="rId12"/>
          <a:srcRect l="19398" t="22064" r="21338" b="14390"/>
          <a:stretch/>
        </p:blipFill>
        <p:spPr>
          <a:xfrm>
            <a:off x="411284" y="5032214"/>
            <a:ext cx="2122779" cy="1279722"/>
          </a:xfrm>
          <a:prstGeom prst="rect">
            <a:avLst/>
          </a:prstGeom>
        </p:spPr>
      </p:pic>
      <p:pic>
        <p:nvPicPr>
          <p:cNvPr id="23" name="Resim 22">
            <a:extLst>
              <a:ext uri="{FF2B5EF4-FFF2-40B4-BE49-F238E27FC236}">
                <a16:creationId xmlns:a16="http://schemas.microsoft.com/office/drawing/2014/main" id="{E846609D-9C01-43CC-BB4D-25D241C73CFB}"/>
              </a:ext>
            </a:extLst>
          </p:cNvPr>
          <p:cNvPicPr>
            <a:picLocks noChangeAspect="1"/>
          </p:cNvPicPr>
          <p:nvPr/>
        </p:nvPicPr>
        <p:blipFill rotWithShape="1">
          <a:blip r:embed="rId13"/>
          <a:srcRect l="18863" t="20088" r="30758" b="22210"/>
          <a:stretch/>
        </p:blipFill>
        <p:spPr>
          <a:xfrm>
            <a:off x="2505355" y="4979254"/>
            <a:ext cx="2108914" cy="1358011"/>
          </a:xfrm>
          <a:prstGeom prst="rect">
            <a:avLst/>
          </a:prstGeom>
        </p:spPr>
      </p:pic>
      <p:pic>
        <p:nvPicPr>
          <p:cNvPr id="24" name="Resim 23">
            <a:extLst>
              <a:ext uri="{FF2B5EF4-FFF2-40B4-BE49-F238E27FC236}">
                <a16:creationId xmlns:a16="http://schemas.microsoft.com/office/drawing/2014/main" id="{C8B63629-82E3-49D2-94CE-EA82BDD6B188}"/>
              </a:ext>
            </a:extLst>
          </p:cNvPr>
          <p:cNvPicPr>
            <a:picLocks noChangeAspect="1"/>
          </p:cNvPicPr>
          <p:nvPr/>
        </p:nvPicPr>
        <p:blipFill rotWithShape="1">
          <a:blip r:embed="rId14"/>
          <a:srcRect l="23143" t="30408" r="22274" b="12068"/>
          <a:stretch/>
        </p:blipFill>
        <p:spPr>
          <a:xfrm>
            <a:off x="2527394" y="3783758"/>
            <a:ext cx="2159715" cy="1279721"/>
          </a:xfrm>
          <a:prstGeom prst="rect">
            <a:avLst/>
          </a:prstGeom>
        </p:spPr>
      </p:pic>
      <p:pic>
        <p:nvPicPr>
          <p:cNvPr id="25" name="Resim 24">
            <a:extLst>
              <a:ext uri="{FF2B5EF4-FFF2-40B4-BE49-F238E27FC236}">
                <a16:creationId xmlns:a16="http://schemas.microsoft.com/office/drawing/2014/main" id="{660F6513-6634-4418-B39F-D0FEC496A9E5}"/>
              </a:ext>
            </a:extLst>
          </p:cNvPr>
          <p:cNvPicPr>
            <a:picLocks noChangeAspect="1"/>
          </p:cNvPicPr>
          <p:nvPr/>
        </p:nvPicPr>
        <p:blipFill rotWithShape="1">
          <a:blip r:embed="rId15"/>
          <a:srcRect l="16722" t="10592" r="16888" b="10772"/>
          <a:stretch/>
        </p:blipFill>
        <p:spPr>
          <a:xfrm>
            <a:off x="6663308" y="4887798"/>
            <a:ext cx="2283041" cy="1404371"/>
          </a:xfrm>
          <a:prstGeom prst="rect">
            <a:avLst/>
          </a:prstGeom>
        </p:spPr>
      </p:pic>
    </p:spTree>
    <p:extLst>
      <p:ext uri="{BB962C8B-B14F-4D97-AF65-F5344CB8AC3E}">
        <p14:creationId xmlns:p14="http://schemas.microsoft.com/office/powerpoint/2010/main" val="263314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The Chamber Board of Directors visited the Turkish Investment Association of Romania and learned about the opportunities that Turkish companies investing in the region and the issues to be considered in the region.</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7</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62649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Romanian</a:t>
            </a:r>
            <a:r>
              <a:rPr lang="tr-TR" sz="2400" b="1" dirty="0">
                <a:solidFill>
                  <a:schemeClr val="accent1"/>
                </a:solidFill>
              </a:rPr>
              <a:t> </a:t>
            </a:r>
            <a:r>
              <a:rPr lang="tr-TR" sz="2400" b="1" dirty="0" err="1">
                <a:solidFill>
                  <a:schemeClr val="accent1"/>
                </a:solidFill>
              </a:rPr>
              <a:t>Investment</a:t>
            </a:r>
            <a:r>
              <a:rPr lang="tr-TR" sz="2400" b="1" dirty="0">
                <a:solidFill>
                  <a:schemeClr val="accent1"/>
                </a:solidFill>
              </a:rPr>
              <a:t> </a:t>
            </a:r>
            <a:r>
              <a:rPr lang="tr-TR" sz="2400" b="1" dirty="0" err="1">
                <a:solidFill>
                  <a:schemeClr val="accent1"/>
                </a:solidFill>
              </a:rPr>
              <a:t>Association</a:t>
            </a:r>
            <a:r>
              <a:rPr lang="tr-TR" sz="2400" b="1" dirty="0">
                <a:solidFill>
                  <a:schemeClr val="accent1"/>
                </a:solidFill>
              </a:rPr>
              <a:t> </a:t>
            </a:r>
            <a:r>
              <a:rPr lang="tr-TR" sz="2400" b="1" dirty="0" err="1">
                <a:solidFill>
                  <a:schemeClr val="accent1"/>
                </a:solidFill>
              </a:rPr>
              <a:t>Visit</a:t>
            </a:r>
            <a:endParaRPr lang="tr-TR" sz="1800" dirty="0">
              <a:solidFill>
                <a:schemeClr val="accent1"/>
              </a:solidFill>
            </a:endParaRPr>
          </a:p>
        </p:txBody>
      </p:sp>
      <p:pic>
        <p:nvPicPr>
          <p:cNvPr id="4" name="Resim 3">
            <a:extLst>
              <a:ext uri="{FF2B5EF4-FFF2-40B4-BE49-F238E27FC236}">
                <a16:creationId xmlns:a16="http://schemas.microsoft.com/office/drawing/2014/main" id="{C4AE6B7C-161A-4C52-9F21-841B0B128E9A}"/>
              </a:ext>
            </a:extLst>
          </p:cNvPr>
          <p:cNvPicPr>
            <a:picLocks noChangeAspect="1"/>
          </p:cNvPicPr>
          <p:nvPr/>
        </p:nvPicPr>
        <p:blipFill rotWithShape="1">
          <a:blip r:embed="rId4"/>
          <a:srcRect l="17524" t="19892" r="16888" b="10203"/>
          <a:stretch/>
        </p:blipFill>
        <p:spPr>
          <a:xfrm>
            <a:off x="870828" y="2946658"/>
            <a:ext cx="4392896" cy="2764114"/>
          </a:xfrm>
          <a:prstGeom prst="rect">
            <a:avLst/>
          </a:prstGeom>
        </p:spPr>
      </p:pic>
      <p:pic>
        <p:nvPicPr>
          <p:cNvPr id="6" name="Resim 5">
            <a:extLst>
              <a:ext uri="{FF2B5EF4-FFF2-40B4-BE49-F238E27FC236}">
                <a16:creationId xmlns:a16="http://schemas.microsoft.com/office/drawing/2014/main" id="{D0075418-C1BD-4DE6-847C-1EBE2676ABB8}"/>
              </a:ext>
            </a:extLst>
          </p:cNvPr>
          <p:cNvPicPr>
            <a:picLocks noChangeAspect="1"/>
          </p:cNvPicPr>
          <p:nvPr/>
        </p:nvPicPr>
        <p:blipFill rotWithShape="1">
          <a:blip r:embed="rId5"/>
          <a:srcRect l="23278" t="16985" r="30970" b="12067"/>
          <a:stretch/>
        </p:blipFill>
        <p:spPr>
          <a:xfrm>
            <a:off x="5669021" y="2953234"/>
            <a:ext cx="3162897" cy="2757538"/>
          </a:xfrm>
          <a:prstGeom prst="rect">
            <a:avLst/>
          </a:prstGeom>
        </p:spPr>
      </p:pic>
    </p:spTree>
    <p:extLst>
      <p:ext uri="{BB962C8B-B14F-4D97-AF65-F5344CB8AC3E}">
        <p14:creationId xmlns:p14="http://schemas.microsoft.com/office/powerpoint/2010/main" val="324612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The town of Prahova, developed in the industrial area in Ploiesti, Romania, has similar characteristics to </a:t>
            </a:r>
            <a:r>
              <a:rPr lang="en-US" dirty="0" err="1">
                <a:solidFill>
                  <a:schemeClr val="accent2">
                    <a:lumMod val="90000"/>
                    <a:lumOff val="10000"/>
                  </a:schemeClr>
                </a:solidFill>
              </a:rPr>
              <a:t>Çerkezköy</a:t>
            </a:r>
            <a:r>
              <a:rPr lang="en-US" dirty="0">
                <a:solidFill>
                  <a:schemeClr val="accent2">
                    <a:lumMod val="90000"/>
                    <a:lumOff val="10000"/>
                  </a:schemeClr>
                </a:solidFill>
              </a:rPr>
              <a:t>. Prahova </a:t>
            </a:r>
            <a:r>
              <a:rPr lang="tr-TR" dirty="0">
                <a:solidFill>
                  <a:schemeClr val="accent2">
                    <a:lumMod val="90000"/>
                    <a:lumOff val="10000"/>
                  </a:schemeClr>
                </a:solidFill>
              </a:rPr>
              <a:t>CCI</a:t>
            </a:r>
            <a:r>
              <a:rPr lang="en-US" dirty="0">
                <a:solidFill>
                  <a:schemeClr val="accent2">
                    <a:lumMod val="90000"/>
                    <a:lumOff val="10000"/>
                  </a:schemeClr>
                </a:solidFill>
              </a:rPr>
              <a:t>, which has approximately 6000 members, provides services in various subjects to the companies in the district. During the meeting, the services offered to the members of the two </a:t>
            </a:r>
            <a:r>
              <a:rPr lang="tr-TR" dirty="0" err="1">
                <a:solidFill>
                  <a:schemeClr val="accent2">
                    <a:lumMod val="90000"/>
                    <a:lumOff val="10000"/>
                  </a:schemeClr>
                </a:solidFill>
              </a:rPr>
              <a:t>Chambers</a:t>
            </a:r>
            <a:r>
              <a:rPr lang="en-US" dirty="0">
                <a:solidFill>
                  <a:schemeClr val="accent2">
                    <a:lumMod val="90000"/>
                    <a:lumOff val="10000"/>
                  </a:schemeClr>
                </a:solidFill>
              </a:rPr>
              <a:t> were shared.</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8</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Visit to Prahova Chamber of Commerce and Industry</a:t>
            </a:r>
            <a:endParaRPr lang="tr-TR" sz="1800" dirty="0">
              <a:solidFill>
                <a:schemeClr val="accent1"/>
              </a:solidFill>
            </a:endParaRPr>
          </a:p>
        </p:txBody>
      </p:sp>
      <p:pic>
        <p:nvPicPr>
          <p:cNvPr id="6" name="Resim 5">
            <a:extLst>
              <a:ext uri="{FF2B5EF4-FFF2-40B4-BE49-F238E27FC236}">
                <a16:creationId xmlns:a16="http://schemas.microsoft.com/office/drawing/2014/main" id="{FD02559F-4D05-4DDD-8C71-11CFDF0086CE}"/>
              </a:ext>
            </a:extLst>
          </p:cNvPr>
          <p:cNvPicPr>
            <a:picLocks noChangeAspect="1"/>
          </p:cNvPicPr>
          <p:nvPr/>
        </p:nvPicPr>
        <p:blipFill rotWithShape="1">
          <a:blip r:embed="rId4"/>
          <a:srcRect l="16455" t="14057" r="16887" b="9966"/>
          <a:stretch/>
        </p:blipFill>
        <p:spPr>
          <a:xfrm>
            <a:off x="2342321" y="3031636"/>
            <a:ext cx="5158409" cy="3305628"/>
          </a:xfrm>
          <a:prstGeom prst="rect">
            <a:avLst/>
          </a:prstGeom>
        </p:spPr>
      </p:pic>
    </p:spTree>
    <p:extLst>
      <p:ext uri="{BB962C8B-B14F-4D97-AF65-F5344CB8AC3E}">
        <p14:creationId xmlns:p14="http://schemas.microsoft.com/office/powerpoint/2010/main" val="327687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After the meeting, Prahova Chamber of Commerce and Industry and </a:t>
            </a:r>
            <a:r>
              <a:rPr lang="en-US" dirty="0" err="1">
                <a:solidFill>
                  <a:schemeClr val="accent2">
                    <a:lumMod val="90000"/>
                    <a:lumOff val="10000"/>
                  </a:schemeClr>
                </a:solidFill>
              </a:rPr>
              <a:t>Çerkezköy</a:t>
            </a:r>
            <a:r>
              <a:rPr lang="en-US" dirty="0">
                <a:solidFill>
                  <a:schemeClr val="accent2">
                    <a:lumMod val="90000"/>
                    <a:lumOff val="10000"/>
                  </a:schemeClr>
                </a:solidFill>
              </a:rPr>
              <a:t> Chamber of Commerce and Industry signed a Cooperation and Agreement. The two chambers will support each other internationally and share every opportunity for their members.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9</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606418"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7" y="1316351"/>
            <a:ext cx="9019553"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Prahova Chamber of Commerce and Industry Cooperation Agreement</a:t>
            </a:r>
            <a:endParaRPr lang="tr-TR" sz="1800" dirty="0">
              <a:solidFill>
                <a:schemeClr val="accent1"/>
              </a:solidFill>
            </a:endParaRPr>
          </a:p>
        </p:txBody>
      </p:sp>
      <p:pic>
        <p:nvPicPr>
          <p:cNvPr id="4" name="Resim 3">
            <a:extLst>
              <a:ext uri="{FF2B5EF4-FFF2-40B4-BE49-F238E27FC236}">
                <a16:creationId xmlns:a16="http://schemas.microsoft.com/office/drawing/2014/main" id="{059748F2-2F55-4E62-896B-A54E56E15B1B}"/>
              </a:ext>
            </a:extLst>
          </p:cNvPr>
          <p:cNvPicPr>
            <a:picLocks noChangeAspect="1"/>
          </p:cNvPicPr>
          <p:nvPr/>
        </p:nvPicPr>
        <p:blipFill rotWithShape="1">
          <a:blip r:embed="rId4"/>
          <a:srcRect l="35853" t="19407" r="23746" b="12066"/>
          <a:stretch/>
        </p:blipFill>
        <p:spPr>
          <a:xfrm>
            <a:off x="1577207" y="3111714"/>
            <a:ext cx="3286539" cy="3134074"/>
          </a:xfrm>
          <a:prstGeom prst="rect">
            <a:avLst/>
          </a:prstGeom>
        </p:spPr>
      </p:pic>
      <p:pic>
        <p:nvPicPr>
          <p:cNvPr id="7" name="Resim 6">
            <a:extLst>
              <a:ext uri="{FF2B5EF4-FFF2-40B4-BE49-F238E27FC236}">
                <a16:creationId xmlns:a16="http://schemas.microsoft.com/office/drawing/2014/main" id="{BF496249-B61B-4161-9258-08818B0888BB}"/>
              </a:ext>
            </a:extLst>
          </p:cNvPr>
          <p:cNvPicPr>
            <a:picLocks noChangeAspect="1"/>
          </p:cNvPicPr>
          <p:nvPr/>
        </p:nvPicPr>
        <p:blipFill rotWithShape="1">
          <a:blip r:embed="rId5"/>
          <a:srcRect l="32642" t="14057" r="25217" b="14725"/>
          <a:stretch/>
        </p:blipFill>
        <p:spPr>
          <a:xfrm>
            <a:off x="5042256" y="3111714"/>
            <a:ext cx="3286540" cy="3122777"/>
          </a:xfrm>
          <a:prstGeom prst="rect">
            <a:avLst/>
          </a:prstGeom>
        </p:spPr>
      </p:pic>
    </p:spTree>
    <p:extLst>
      <p:ext uri="{BB962C8B-B14F-4D97-AF65-F5344CB8AC3E}">
        <p14:creationId xmlns:p14="http://schemas.microsoft.com/office/powerpoint/2010/main" val="1292385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Geçmişe bakış">
  <a:themeElements>
    <a:clrScheme name="Özel 7">
      <a:dk1>
        <a:srgbClr val="E7E6E6"/>
      </a:dk1>
      <a:lt1>
        <a:sysClr val="window" lastClr="FFFFFF"/>
      </a:lt1>
      <a:dk2>
        <a:srgbClr val="D7AED3"/>
      </a:dk2>
      <a:lt2>
        <a:srgbClr val="E7E6E6"/>
      </a:lt2>
      <a:accent1>
        <a:srgbClr val="FFC000"/>
      </a:accent1>
      <a:accent2>
        <a:srgbClr val="171616"/>
      </a:accent2>
      <a:accent3>
        <a:srgbClr val="FFFF66"/>
      </a:accent3>
      <a:accent4>
        <a:srgbClr val="FFFF00"/>
      </a:accent4>
      <a:accent5>
        <a:srgbClr val="CCCC00"/>
      </a:accent5>
      <a:accent6>
        <a:srgbClr val="808000"/>
      </a:accent6>
      <a:hlink>
        <a:srgbClr val="666633"/>
      </a:hlink>
      <a:folHlink>
        <a:srgbClr val="33330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63AA760-FEA7-44E2-BB85-0893DB8CD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704</Words>
  <Application>Microsoft Office PowerPoint</Application>
  <PresentationFormat>A4 Kağıt (210x297 mm)</PresentationFormat>
  <Paragraphs>93</Paragraphs>
  <Slides>15</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15</vt:i4>
      </vt:variant>
    </vt:vector>
  </HeadingPairs>
  <TitlesOfParts>
    <vt:vector size="20" baseType="lpstr">
      <vt:lpstr>Calibri</vt:lpstr>
      <vt:lpstr>Calibri Light</vt:lpstr>
      <vt:lpstr>Century Gothic</vt:lpstr>
      <vt:lpstr>Helv</vt:lpstr>
      <vt:lpstr>Geçmişe bakış</vt:lpstr>
      <vt:lpstr>  Romania Business Trip </vt:lpstr>
      <vt:lpstr>SCOPE</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2013-05-28T07:56:56Z</dcterms:created>
  <dcterms:modified xsi:type="dcterms:W3CDTF">2019-12-04T08:21:16Z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TC034605409991</vt:lpwstr>
  </property>
</Properties>
</file>